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70" r:id="rId5"/>
    <p:sldId id="260" r:id="rId6"/>
    <p:sldId id="261" r:id="rId7"/>
    <p:sldId id="262" r:id="rId8"/>
    <p:sldId id="268" r:id="rId9"/>
    <p:sldId id="266" r:id="rId10"/>
    <p:sldId id="267" r:id="rId11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25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D91394-6BC9-4E63-9DF8-1986E6AA4789}" v="318" dt="2024-08-23T14:57:27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10662" autoAdjust="0"/>
    <p:restoredTop sz="94660"/>
  </p:normalViewPr>
  <p:slideViewPr>
    <p:cSldViewPr>
      <p:cViewPr varScale="1">
        <p:scale>
          <a:sx n="50" d="100"/>
          <a:sy n="50" d="100"/>
        </p:scale>
        <p:origin x="1668" y="44"/>
      </p:cViewPr>
      <p:guideLst>
        <p:guide orient="horz" pos="2880"/>
        <p:guide pos="2251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51CEB1-408F-40D5-989F-9DFF73FC1A93}" type="datetimeFigureOut">
              <a:rPr lang="fr-FR" smtClean="0"/>
              <a:t>14/10/2024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8FFD8F-08A1-479A-8F10-92AD2F9D1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276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8FFD8F-08A1-479A-8F10-92AD2F9D1AE8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629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14350" y="3572074"/>
            <a:ext cx="5829300" cy="196003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32" name="Forme libre 31"/>
          <p:cNvSpPr/>
          <p:nvPr userDrawn="1"/>
        </p:nvSpPr>
        <p:spPr>
          <a:xfrm>
            <a:off x="-15192" y="935389"/>
            <a:ext cx="376518" cy="147918"/>
          </a:xfrm>
          <a:custGeom>
            <a:avLst/>
            <a:gdLst>
              <a:gd name="connsiteX0" fmla="*/ 0 w 376518"/>
              <a:gd name="connsiteY0" fmla="*/ 0 h 147918"/>
              <a:gd name="connsiteX1" fmla="*/ 376518 w 376518"/>
              <a:gd name="connsiteY1" fmla="*/ 0 h 147918"/>
              <a:gd name="connsiteX2" fmla="*/ 376518 w 376518"/>
              <a:gd name="connsiteY2" fmla="*/ 147918 h 147918"/>
              <a:gd name="connsiteX3" fmla="*/ 0 w 376518"/>
              <a:gd name="connsiteY3" fmla="*/ 0 h 1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518" h="147918">
                <a:moveTo>
                  <a:pt x="0" y="0"/>
                </a:moveTo>
                <a:lnTo>
                  <a:pt x="376518" y="0"/>
                </a:lnTo>
                <a:lnTo>
                  <a:pt x="376518" y="147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Processus 32"/>
          <p:cNvSpPr/>
          <p:nvPr userDrawn="1"/>
        </p:nvSpPr>
        <p:spPr>
          <a:xfrm>
            <a:off x="-1745" y="731560"/>
            <a:ext cx="6858000" cy="216024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Organigramme : Processus 33"/>
          <p:cNvSpPr/>
          <p:nvPr userDrawn="1"/>
        </p:nvSpPr>
        <p:spPr>
          <a:xfrm>
            <a:off x="330911" y="443528"/>
            <a:ext cx="2034730" cy="79208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 userDrawn="1"/>
        </p:nvCxnSpPr>
        <p:spPr>
          <a:xfrm>
            <a:off x="978983" y="587544"/>
            <a:ext cx="0" cy="5040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 userDrawn="1"/>
        </p:nvSpPr>
        <p:spPr>
          <a:xfrm>
            <a:off x="1101614" y="467544"/>
            <a:ext cx="3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H</a:t>
            </a:r>
          </a:p>
        </p:txBody>
      </p:sp>
      <p:sp>
        <p:nvSpPr>
          <p:cNvPr id="37" name="ZoneTexte 36"/>
          <p:cNvSpPr txBox="1"/>
          <p:nvPr userDrawn="1"/>
        </p:nvSpPr>
        <p:spPr>
          <a:xfrm>
            <a:off x="1821694" y="479738"/>
            <a:ext cx="3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8" name="ZoneTexte 37"/>
          <p:cNvSpPr txBox="1"/>
          <p:nvPr userDrawn="1"/>
        </p:nvSpPr>
        <p:spPr>
          <a:xfrm>
            <a:off x="453542" y="487348"/>
            <a:ext cx="3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E</a:t>
            </a: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1699063" y="587544"/>
            <a:ext cx="0" cy="5040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 userDrawn="1"/>
        </p:nvSpPr>
        <p:spPr>
          <a:xfrm>
            <a:off x="2477459" y="731560"/>
            <a:ext cx="3974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bg1"/>
                </a:solidFill>
              </a:rPr>
              <a:t>Hygiène    Environnement    Management </a:t>
            </a:r>
          </a:p>
        </p:txBody>
      </p:sp>
      <p:sp>
        <p:nvSpPr>
          <p:cNvPr id="41" name="Pentagone 40"/>
          <p:cNvSpPr/>
          <p:nvPr userDrawn="1"/>
        </p:nvSpPr>
        <p:spPr>
          <a:xfrm>
            <a:off x="318238" y="732766"/>
            <a:ext cx="115686" cy="214818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60" y="83488"/>
            <a:ext cx="837236" cy="563523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9468" y="8532440"/>
            <a:ext cx="6854400" cy="529570"/>
            <a:chOff x="9468" y="8532440"/>
            <a:chExt cx="6854400" cy="529570"/>
          </a:xfrm>
        </p:grpSpPr>
        <p:sp>
          <p:nvSpPr>
            <p:cNvPr id="44" name="Rectangle 43"/>
            <p:cNvSpPr/>
            <p:nvPr userDrawn="1"/>
          </p:nvSpPr>
          <p:spPr>
            <a:xfrm>
              <a:off x="9468" y="8532440"/>
              <a:ext cx="6854400" cy="529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797152" y="8609549"/>
              <a:ext cx="1841416" cy="447197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r>
                <a:rPr lang="fr-FR" sz="800" i="1" dirty="0">
                  <a:latin typeface="Calibri" panose="020F0502020204030204" pitchFamily="34" charset="0"/>
                </a:rPr>
                <a:t>Ce document est confidentiel. Toute reproduction, même partielle est interdite.</a:t>
              </a:r>
            </a:p>
          </p:txBody>
        </p:sp>
      </p:grpSp>
      <p:sp>
        <p:nvSpPr>
          <p:cNvPr id="30" name="Rectangle 29"/>
          <p:cNvSpPr/>
          <p:nvPr userDrawn="1"/>
        </p:nvSpPr>
        <p:spPr>
          <a:xfrm rot="21419042">
            <a:off x="4984400" y="771237"/>
            <a:ext cx="1880561" cy="249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 userDrawn="1"/>
        </p:nvSpPr>
        <p:spPr>
          <a:xfrm rot="21336737">
            <a:off x="6034285" y="721175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99D616F-072D-4469-F5BC-4F8DEE1B7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3" y="8639142"/>
            <a:ext cx="3688081" cy="4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2900" y="2133601"/>
            <a:ext cx="6172200" cy="6034617"/>
          </a:xfrm>
        </p:spPr>
        <p:txBody>
          <a:bodyPr/>
          <a:lstStyle>
            <a:lvl1pPr>
              <a:defRPr sz="22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  <a:lvl2pPr marL="7429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buClr>
                <a:schemeClr val="accent2">
                  <a:lumMod val="75000"/>
                </a:schemeClr>
              </a:buCl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buClr>
                <a:schemeClr val="accent2">
                  <a:lumMod val="75000"/>
                </a:schemeClr>
              </a:buCl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buClr>
                <a:schemeClr val="accent2">
                  <a:lumMod val="75000"/>
                </a:schemeClr>
              </a:buCl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231178" y="8622284"/>
            <a:ext cx="1600200" cy="486833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71670"/>
            <a:ext cx="6172200" cy="851925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Organigramme : Processus 11"/>
          <p:cNvSpPr/>
          <p:nvPr userDrawn="1"/>
        </p:nvSpPr>
        <p:spPr>
          <a:xfrm>
            <a:off x="-1745" y="1187624"/>
            <a:ext cx="6858000" cy="216024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 rot="21419042">
            <a:off x="4984400" y="1224801"/>
            <a:ext cx="1880561" cy="249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 userDrawn="1"/>
        </p:nvSpPr>
        <p:spPr>
          <a:xfrm rot="21336737">
            <a:off x="6034285" y="1174739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762F5323-2A93-672D-3D21-C6D071D101ED}"/>
              </a:ext>
            </a:extLst>
          </p:cNvPr>
          <p:cNvGrpSpPr/>
          <p:nvPr userDrawn="1"/>
        </p:nvGrpSpPr>
        <p:grpSpPr>
          <a:xfrm>
            <a:off x="9468" y="8532440"/>
            <a:ext cx="6854400" cy="529570"/>
            <a:chOff x="9468" y="8532440"/>
            <a:chExt cx="6854400" cy="5295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56C1A7D-7228-6153-50FD-DBF1A046905A}"/>
                </a:ext>
              </a:extLst>
            </p:cNvPr>
            <p:cNvSpPr/>
            <p:nvPr userDrawn="1"/>
          </p:nvSpPr>
          <p:spPr>
            <a:xfrm>
              <a:off x="9468" y="8532440"/>
              <a:ext cx="6854400" cy="529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ACAEB8AC-056C-E9D9-17F1-3277FC7BF069}"/>
                </a:ext>
              </a:extLst>
            </p:cNvPr>
            <p:cNvSpPr txBox="1"/>
            <p:nvPr/>
          </p:nvSpPr>
          <p:spPr>
            <a:xfrm>
              <a:off x="4797152" y="8609549"/>
              <a:ext cx="1841416" cy="447197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r>
                <a:rPr lang="fr-FR" sz="800" i="1" dirty="0">
                  <a:latin typeface="Calibri" panose="020F0502020204030204" pitchFamily="34" charset="0"/>
                </a:rPr>
                <a:t>Ce document est confidentiel. Toute reproduction, même partielle est interdite.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1CE6CDA2-D792-2E90-0346-F2777FAF90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3" y="8639142"/>
            <a:ext cx="3688081" cy="4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14350" y="3572074"/>
            <a:ext cx="5829300" cy="196003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Organigramme : Processus 8"/>
          <p:cNvSpPr/>
          <p:nvPr userDrawn="1"/>
        </p:nvSpPr>
        <p:spPr>
          <a:xfrm>
            <a:off x="-1745" y="1187624"/>
            <a:ext cx="6858000" cy="216024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rot="21419042">
            <a:off x="4984400" y="1224801"/>
            <a:ext cx="1880561" cy="249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 rot="21336737">
            <a:off x="6034285" y="1174739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245976" y="8640298"/>
            <a:ext cx="1600200" cy="486833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5FDDFDF-4626-921B-E131-D7A4A8427487}"/>
              </a:ext>
            </a:extLst>
          </p:cNvPr>
          <p:cNvGrpSpPr/>
          <p:nvPr userDrawn="1"/>
        </p:nvGrpSpPr>
        <p:grpSpPr>
          <a:xfrm>
            <a:off x="9468" y="8532440"/>
            <a:ext cx="6854400" cy="529570"/>
            <a:chOff x="9468" y="8532440"/>
            <a:chExt cx="6854400" cy="5295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B5406BD-C270-03E3-E66F-BFB1A28F0CEE}"/>
                </a:ext>
              </a:extLst>
            </p:cNvPr>
            <p:cNvSpPr/>
            <p:nvPr userDrawn="1"/>
          </p:nvSpPr>
          <p:spPr>
            <a:xfrm>
              <a:off x="9468" y="8532440"/>
              <a:ext cx="6854400" cy="529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7E9EBD5E-3340-A07C-9861-0DAEE0665986}"/>
                </a:ext>
              </a:extLst>
            </p:cNvPr>
            <p:cNvSpPr txBox="1"/>
            <p:nvPr/>
          </p:nvSpPr>
          <p:spPr>
            <a:xfrm>
              <a:off x="4797152" y="8609549"/>
              <a:ext cx="1841416" cy="447197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r>
                <a:rPr lang="fr-FR" sz="800" i="1" dirty="0">
                  <a:latin typeface="Calibri" panose="020F0502020204030204" pitchFamily="34" charset="0"/>
                </a:rPr>
                <a:t>Ce document est confidentiel. Toute reproduction, même partielle est interdite.</a:t>
              </a:r>
            </a:p>
          </p:txBody>
        </p:sp>
      </p:grpSp>
      <p:pic>
        <p:nvPicPr>
          <p:cNvPr id="5" name="Picture 2">
            <a:extLst>
              <a:ext uri="{FF2B5EF4-FFF2-40B4-BE49-F238E27FC236}">
                <a16:creationId xmlns:a16="http://schemas.microsoft.com/office/drawing/2014/main" id="{936E2626-C863-FFD2-3C4E-F81A92F9F87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3" y="8639142"/>
            <a:ext cx="3688081" cy="4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24995"/>
            <a:ext cx="6172200" cy="851925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Organigramme : Processus 8"/>
          <p:cNvSpPr/>
          <p:nvPr userDrawn="1"/>
        </p:nvSpPr>
        <p:spPr>
          <a:xfrm>
            <a:off x="-1745" y="1187624"/>
            <a:ext cx="6858000" cy="216024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rot="21419042">
            <a:off x="4984400" y="1224801"/>
            <a:ext cx="1880561" cy="249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 rot="21336737">
            <a:off x="6034285" y="1174739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5245976" y="8628370"/>
            <a:ext cx="1600200" cy="486833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C5B02F73-BA51-7E7A-9986-1FFFB3D85D63}"/>
              </a:ext>
            </a:extLst>
          </p:cNvPr>
          <p:cNvGrpSpPr/>
          <p:nvPr userDrawn="1"/>
        </p:nvGrpSpPr>
        <p:grpSpPr>
          <a:xfrm>
            <a:off x="9468" y="8532440"/>
            <a:ext cx="6854400" cy="529570"/>
            <a:chOff x="9468" y="8532440"/>
            <a:chExt cx="6854400" cy="52957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53E2DE9-640D-A826-854B-3CC1637346BB}"/>
                </a:ext>
              </a:extLst>
            </p:cNvPr>
            <p:cNvSpPr/>
            <p:nvPr userDrawn="1"/>
          </p:nvSpPr>
          <p:spPr>
            <a:xfrm>
              <a:off x="9468" y="8532440"/>
              <a:ext cx="6854400" cy="529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0B5A8644-81E8-8CA1-D680-C451C607A89F}"/>
                </a:ext>
              </a:extLst>
            </p:cNvPr>
            <p:cNvSpPr txBox="1"/>
            <p:nvPr/>
          </p:nvSpPr>
          <p:spPr>
            <a:xfrm>
              <a:off x="4797152" y="8609549"/>
              <a:ext cx="1841416" cy="447197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r>
                <a:rPr lang="fr-FR" sz="800" i="1" dirty="0">
                  <a:latin typeface="Calibri" panose="020F0502020204030204" pitchFamily="34" charset="0"/>
                </a:rPr>
                <a:t>Ce document est confidentiel. Toute reproduction, même partielle est interdite.</a:t>
              </a:r>
            </a:p>
          </p:txBody>
        </p:sp>
      </p:grpSp>
      <p:pic>
        <p:nvPicPr>
          <p:cNvPr id="6" name="Picture 2">
            <a:extLst>
              <a:ext uri="{FF2B5EF4-FFF2-40B4-BE49-F238E27FC236}">
                <a16:creationId xmlns:a16="http://schemas.microsoft.com/office/drawing/2014/main" id="{A9191A41-158F-CC66-0E9F-9DA347D1903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83" y="8639142"/>
            <a:ext cx="3688081" cy="429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09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0.png"/><Relationship Id="rId3" Type="http://schemas.openxmlformats.org/officeDocument/2006/relationships/image" Target="../media/image63.png"/><Relationship Id="rId7" Type="http://schemas.openxmlformats.org/officeDocument/2006/relationships/image" Target="../media/image65.png"/><Relationship Id="rId12" Type="http://schemas.openxmlformats.org/officeDocument/2006/relationships/image" Target="../media/image69.jpe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hyperlink" Target="https://forms.office.com/Pages/ResponsePage.aspx?id=wl-ZR1YfzkeRN6h8rvS-dMar4LcIdJZNqwRXg8roYvdUMk5QMjVXUllTUkJCVjVaRE1QMUFFUUJYUS4u&amp;wdLOR=cBE4C0644-E184-4F88-8DE6-A1C80029CD0A" TargetMode="External"/><Relationship Id="rId5" Type="http://schemas.openxmlformats.org/officeDocument/2006/relationships/image" Target="../media/image7.png"/><Relationship Id="rId15" Type="http://schemas.openxmlformats.org/officeDocument/2006/relationships/image" Target="../media/image72.png"/><Relationship Id="rId10" Type="http://schemas.openxmlformats.org/officeDocument/2006/relationships/image" Target="../media/image68.png"/><Relationship Id="rId4" Type="http://schemas.openxmlformats.org/officeDocument/2006/relationships/image" Target="../media/image64.png"/><Relationship Id="rId9" Type="http://schemas.openxmlformats.org/officeDocument/2006/relationships/image" Target="../media/image67.png"/><Relationship Id="rId14" Type="http://schemas.openxmlformats.org/officeDocument/2006/relationships/image" Target="../media/image7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wmf"/><Relationship Id="rId7" Type="http://schemas.openxmlformats.org/officeDocument/2006/relationships/image" Target="../media/image19.png"/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wmf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jp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1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microsoft.com/office/2007/relationships/hdphoto" Target="../media/hdphoto3.wdp"/><Relationship Id="rId4" Type="http://schemas.openxmlformats.org/officeDocument/2006/relationships/image" Target="../media/image47.png"/><Relationship Id="rId9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jpeg"/><Relationship Id="rId3" Type="http://schemas.openxmlformats.org/officeDocument/2006/relationships/image" Target="../media/image45.png"/><Relationship Id="rId7" Type="http://schemas.openxmlformats.org/officeDocument/2006/relationships/image" Target="../media/image44.png"/><Relationship Id="rId12" Type="http://schemas.openxmlformats.org/officeDocument/2006/relationships/image" Target="../media/image58.png"/><Relationship Id="rId2" Type="http://schemas.openxmlformats.org/officeDocument/2006/relationships/image" Target="../media/image50.jpeg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7.png"/><Relationship Id="rId5" Type="http://schemas.openxmlformats.org/officeDocument/2006/relationships/image" Target="../media/image52.jpe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ZoneTexte 141"/>
          <p:cNvSpPr txBox="1"/>
          <p:nvPr/>
        </p:nvSpPr>
        <p:spPr>
          <a:xfrm>
            <a:off x="543711" y="961657"/>
            <a:ext cx="6310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solidFill>
                  <a:srgbClr val="953735"/>
                </a:solidFill>
              </a:rPr>
              <a:t>Travail en hauteur</a:t>
            </a:r>
          </a:p>
        </p:txBody>
      </p:sp>
      <p:sp>
        <p:nvSpPr>
          <p:cNvPr id="143" name="Rectangle 142"/>
          <p:cNvSpPr/>
          <p:nvPr/>
        </p:nvSpPr>
        <p:spPr>
          <a:xfrm>
            <a:off x="245814" y="2589108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EVALUATION DES RISQUES : choisir le moyen d’accès et de travail en hauteur  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72840" y="1755722"/>
            <a:ext cx="59205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/>
              <a:t>Une protection antichute doit être utilisée en présence d’un risque de chute de hauteur de 2m ou plus.</a:t>
            </a:r>
          </a:p>
          <a:p>
            <a:r>
              <a:rPr lang="fr-FR" sz="1100" dirty="0"/>
              <a:t> Toujours s’assurer que l’éclairage est suffisant et que l’on utilise des surfaces résistantes au poids lorsque l’on travaille dans les combles et faux-plafonds.</a:t>
            </a:r>
          </a:p>
        </p:txBody>
      </p:sp>
      <p:pic>
        <p:nvPicPr>
          <p:cNvPr id="153" name="Obrázek 25" descr="C:\Users\heroldovaz\Desktop\Paris\02_Exact Target\05  - Carrier EMEA EHS Bulletin\cardinal rules\IMG_23a.jp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814" y="1755722"/>
            <a:ext cx="455020" cy="657716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</p:pic>
      <p:sp>
        <p:nvSpPr>
          <p:cNvPr id="59" name="ZoneTexte 58"/>
          <p:cNvSpPr txBox="1"/>
          <p:nvPr/>
        </p:nvSpPr>
        <p:spPr>
          <a:xfrm>
            <a:off x="5107577" y="536179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3 du 18/08/2024</a:t>
            </a:r>
          </a:p>
        </p:txBody>
      </p:sp>
      <p:pic>
        <p:nvPicPr>
          <p:cNvPr id="194" name="Image 193">
            <a:extLst>
              <a:ext uri="{FF2B5EF4-FFF2-40B4-BE49-F238E27FC236}">
                <a16:creationId xmlns:a16="http://schemas.microsoft.com/office/drawing/2014/main" id="{4A7C3A41-C861-6001-25F0-4AE95A960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08" y="2833053"/>
            <a:ext cx="6186717" cy="3678147"/>
          </a:xfrm>
          <a:prstGeom prst="rect">
            <a:avLst/>
          </a:prstGeom>
        </p:spPr>
      </p:pic>
      <p:sp>
        <p:nvSpPr>
          <p:cNvPr id="195" name="Rectangle 194">
            <a:extLst>
              <a:ext uri="{FF2B5EF4-FFF2-40B4-BE49-F238E27FC236}">
                <a16:creationId xmlns:a16="http://schemas.microsoft.com/office/drawing/2014/main" id="{9EB2210C-DA30-7C11-12BF-2F521F96E7E1}"/>
              </a:ext>
            </a:extLst>
          </p:cNvPr>
          <p:cNvSpPr/>
          <p:nvPr/>
        </p:nvSpPr>
        <p:spPr>
          <a:xfrm>
            <a:off x="271908" y="1575722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Règle Cardinale</a:t>
            </a:r>
            <a:endParaRPr lang="en-US" sz="1400" b="1" dirty="0">
              <a:cs typeface="Arial" pitchFamily="34" charset="0"/>
            </a:endParaRPr>
          </a:p>
        </p:txBody>
      </p:sp>
      <p:pic>
        <p:nvPicPr>
          <p:cNvPr id="196" name="Image 195">
            <a:extLst>
              <a:ext uri="{FF2B5EF4-FFF2-40B4-BE49-F238E27FC236}">
                <a16:creationId xmlns:a16="http://schemas.microsoft.com/office/drawing/2014/main" id="{8E35917B-F0A0-D906-D60D-4E9C4772F2D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8266" y="6773181"/>
            <a:ext cx="430003" cy="451292"/>
          </a:xfrm>
          <a:prstGeom prst="rect">
            <a:avLst/>
          </a:prstGeom>
        </p:spPr>
      </p:pic>
      <p:sp>
        <p:nvSpPr>
          <p:cNvPr id="197" name="ZoneTexte 43">
            <a:extLst>
              <a:ext uri="{FF2B5EF4-FFF2-40B4-BE49-F238E27FC236}">
                <a16:creationId xmlns:a16="http://schemas.microsoft.com/office/drawing/2014/main" id="{5A2FD2AB-C102-FAAB-D5AA-28C6E4379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57" y="7188223"/>
            <a:ext cx="628885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fr-FR"/>
            </a:defPPr>
            <a:lvl1pPr marL="358775" indent="-34290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q"/>
              <a:defRPr sz="14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fr-FR" altLang="fr-FR" sz="1000" dirty="0"/>
              <a:t>Nos équipements : Vérifier l’état du matériel et la validité de son contrôle réglementaire  (Nacelles, échafaudage, échelle…) </a:t>
            </a:r>
            <a:r>
              <a:rPr lang="fr-FR" altLang="fr-FR" sz="1000" dirty="0">
                <a:solidFill>
                  <a:srgbClr val="0070C0"/>
                </a:solidFill>
              </a:rPr>
              <a:t>et Vérifier que la nacelle peut être utilisée  en extérieur </a:t>
            </a:r>
          </a:p>
        </p:txBody>
      </p:sp>
      <p:pic>
        <p:nvPicPr>
          <p:cNvPr id="198" name="Image 45">
            <a:extLst>
              <a:ext uri="{FF2B5EF4-FFF2-40B4-BE49-F238E27FC236}">
                <a16:creationId xmlns:a16="http://schemas.microsoft.com/office/drawing/2014/main" id="{53752B5C-BF43-4415-0E88-73908CB7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80886" y="6756199"/>
            <a:ext cx="4382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9" name="ZoneTexte 48">
            <a:extLst>
              <a:ext uri="{FF2B5EF4-FFF2-40B4-BE49-F238E27FC236}">
                <a16:creationId xmlns:a16="http://schemas.microsoft.com/office/drawing/2014/main" id="{CAEA74CB-575A-FD1A-3856-1AF555669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5139" y="7822337"/>
            <a:ext cx="627735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465FBE"/>
              </a:buClr>
              <a:buFont typeface="Wingdings" panose="05000000000000000000" pitchFamily="2" charset="2"/>
              <a:buChar char="q"/>
            </a:pPr>
            <a:r>
              <a:rPr lang="fr-FR" altLang="fr-FR" sz="1000" dirty="0">
                <a:latin typeface="Calibri"/>
                <a:cs typeface="Calibri"/>
              </a:rPr>
              <a:t>Harnais vérifié, en bon état et correctement protégé dans la voiture (rangement en sac) +</a:t>
            </a:r>
            <a:r>
              <a:rPr lang="fr-FR" altLang="fr-FR" sz="1000" dirty="0">
                <a:solidFill>
                  <a:srgbClr val="C00000"/>
                </a:solidFill>
                <a:latin typeface="Calibri"/>
                <a:cs typeface="Calibri"/>
              </a:rPr>
              <a:t> point d'ancrage client contrôlé</a:t>
            </a:r>
            <a:endParaRPr lang="fr-FR" altLang="fr-FR" sz="1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0" name="ZoneTexte 57">
            <a:extLst>
              <a:ext uri="{FF2B5EF4-FFF2-40B4-BE49-F238E27FC236}">
                <a16:creationId xmlns:a16="http://schemas.microsoft.com/office/drawing/2014/main" id="{FF651D66-B110-978D-8F51-A7CF215B34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656" y="6521936"/>
            <a:ext cx="63607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58775" indent="-3429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q"/>
            </a:pPr>
            <a:r>
              <a:rPr lang="fr-FR" altLang="fr-FR" sz="1000" dirty="0">
                <a:latin typeface="Calibri"/>
                <a:cs typeface="Calibri"/>
              </a:rPr>
              <a:t>Être formé et Habilité selon la tâche à réaliser (PEMP, Echafaudage, travail en toiture, port du harnais) - </a:t>
            </a:r>
            <a:r>
              <a:rPr lang="fr-FR" altLang="fr-FR" sz="1000" dirty="0">
                <a:solidFill>
                  <a:srgbClr val="C00000"/>
                </a:solidFill>
                <a:latin typeface="Calibri"/>
                <a:cs typeface="Calibri"/>
              </a:rPr>
              <a:t>Être 2 en cas d'utilisation du harnais !</a:t>
            </a:r>
            <a:endParaRPr lang="fr-FR" altLang="fr-FR" sz="1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ZoneTexte 57">
            <a:extLst>
              <a:ext uri="{FF2B5EF4-FFF2-40B4-BE49-F238E27FC236}">
                <a16:creationId xmlns:a16="http://schemas.microsoft.com/office/drawing/2014/main" id="{E6262372-51F1-C85B-593B-9E140A6B8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4782" y="6852035"/>
            <a:ext cx="1167819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58775" indent="-3429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5875" indent="0">
              <a:spcAft>
                <a:spcPts val="600"/>
              </a:spcAft>
              <a:buClr>
                <a:srgbClr val="465FBE"/>
              </a:buClr>
            </a:pPr>
            <a:r>
              <a:rPr lang="fr-FR" altLang="fr-FR" sz="800">
                <a:latin typeface="Calibri" panose="020F0502020204030204" pitchFamily="34" charset="0"/>
                <a:cs typeface="Calibri" panose="020F0502020204030204" pitchFamily="34" charset="0"/>
              </a:rPr>
              <a:t>Casque + </a:t>
            </a:r>
            <a:r>
              <a:rPr lang="fr-FR" altLang="fr-FR" sz="800" u="sng">
                <a:latin typeface="Calibri" panose="020F0502020204030204" pitchFamily="34" charset="0"/>
                <a:cs typeface="Calibri" panose="020F0502020204030204" pitchFamily="34" charset="0"/>
              </a:rPr>
              <a:t>Jugulaire</a:t>
            </a:r>
          </a:p>
        </p:txBody>
      </p:sp>
      <p:pic>
        <p:nvPicPr>
          <p:cNvPr id="202" name="Image 46">
            <a:extLst>
              <a:ext uri="{FF2B5EF4-FFF2-40B4-BE49-F238E27FC236}">
                <a16:creationId xmlns:a16="http://schemas.microsoft.com/office/drawing/2014/main" id="{B8334845-E9EB-7397-32C4-1C141498F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6709" y="6736402"/>
            <a:ext cx="498345" cy="488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3" name="ZoneTexte 48">
            <a:extLst>
              <a:ext uri="{FF2B5EF4-FFF2-40B4-BE49-F238E27FC236}">
                <a16:creationId xmlns:a16="http://schemas.microsoft.com/office/drawing/2014/main" id="{B61C85C0-E126-7B43-6DD7-4BB7108FC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927" y="7537464"/>
            <a:ext cx="628885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465FBE"/>
              </a:buClr>
              <a:buFont typeface="Wingdings" panose="05000000000000000000" pitchFamily="2" charset="2"/>
              <a:buChar char="q"/>
            </a:pPr>
            <a:r>
              <a:rPr lang="fr-FR" altLang="fr-FR" sz="1000" dirty="0">
                <a:latin typeface="Calibri" panose="020F0502020204030204" pitchFamily="34" charset="0"/>
                <a:cs typeface="Calibri" panose="020F0502020204030204" pitchFamily="34" charset="0"/>
              </a:rPr>
              <a:t>Équipement Clients : vérifier son état et signer la </a:t>
            </a:r>
            <a:r>
              <a:rPr lang="fr-FR" altLang="fr-FR" sz="1000" b="1" dirty="0">
                <a:solidFill>
                  <a:srgbClr val="0D70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convention de prêt de matériel</a:t>
            </a:r>
            <a:r>
              <a:rPr lang="fr-FR" altLang="fr-FR" sz="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altLang="fr-FR" sz="1000" b="1" dirty="0">
                <a:solidFill>
                  <a:srgbClr val="0D7027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FPFS 079 AVANT utilisation</a:t>
            </a:r>
          </a:p>
        </p:txBody>
      </p:sp>
      <p:sp>
        <p:nvSpPr>
          <p:cNvPr id="208" name="ZoneTexte 48">
            <a:extLst>
              <a:ext uri="{FF2B5EF4-FFF2-40B4-BE49-F238E27FC236}">
                <a16:creationId xmlns:a16="http://schemas.microsoft.com/office/drawing/2014/main" id="{CD63D4A5-ECD1-3390-B95D-7567F5E3F3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911" y="8132926"/>
            <a:ext cx="627735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342900" indent="-3429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rgbClr val="465FBE"/>
              </a:buClr>
              <a:buFont typeface="Wingdings" panose="05000000000000000000" pitchFamily="2" charset="2"/>
              <a:buChar char="q"/>
            </a:pPr>
            <a:r>
              <a:rPr lang="fr-FR" altLang="fr-FR" sz="1000" dirty="0">
                <a:latin typeface="Calibri"/>
                <a:cs typeface="Calibri"/>
              </a:rPr>
              <a:t>En cas de </a:t>
            </a:r>
            <a:r>
              <a:rPr lang="fr-FR" altLang="fr-FR" sz="1000" dirty="0" err="1">
                <a:latin typeface="Calibri"/>
                <a:cs typeface="Calibri"/>
              </a:rPr>
              <a:t>co-activité</a:t>
            </a:r>
            <a:r>
              <a:rPr lang="fr-FR" altLang="fr-FR" sz="1000" dirty="0">
                <a:latin typeface="Calibri"/>
                <a:cs typeface="Calibri"/>
              </a:rPr>
              <a:t> : client ou autres entreprises : Balisez votre zone de travail</a:t>
            </a:r>
            <a:endParaRPr lang="fr-FR" altLang="fr-FR" sz="1000" dirty="0">
              <a:solidFill>
                <a:srgbClr val="C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9" name="Picture 12" descr="Cône monobloc en PVC avec bandes de peinture classe 1 : achetez au meilleur  prix sur Proteclight">
            <a:extLst>
              <a:ext uri="{FF2B5EF4-FFF2-40B4-BE49-F238E27FC236}">
                <a16:creationId xmlns:a16="http://schemas.microsoft.com/office/drawing/2014/main" id="{476358C3-18CE-3754-7B3A-BBD09D409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29812" y="8081411"/>
            <a:ext cx="407649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526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>
          <a:xfrm>
            <a:off x="5231178" y="8731415"/>
            <a:ext cx="1600200" cy="486833"/>
          </a:xfrm>
        </p:spPr>
        <p:txBody>
          <a:bodyPr/>
          <a:lstStyle/>
          <a:p>
            <a:r>
              <a:rPr lang="fr-BE" sz="600" dirty="0"/>
              <a:t>Page </a:t>
            </a:r>
            <a:fld id="{CF4668DC-857F-487D-BFFA-8C0CA5037977}" type="slidenum">
              <a:rPr lang="fr-BE" sz="600" smtClean="0"/>
              <a:t>10</a:t>
            </a:fld>
            <a:endParaRPr lang="fr-BE" sz="6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Travail en hauteur</a:t>
            </a:r>
            <a:br>
              <a:rPr lang="fr-FR" dirty="0"/>
            </a:br>
            <a:r>
              <a:rPr lang="fr-FR" sz="2000" dirty="0">
                <a:solidFill>
                  <a:srgbClr val="0070C0"/>
                </a:solidFill>
              </a:rPr>
              <a:t>Intervention en toiture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124" y="1667373"/>
            <a:ext cx="6565751" cy="2358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Arial" pitchFamily="34" charset="0"/>
              </a:rPr>
              <a:t>Avant </a:t>
            </a:r>
            <a:r>
              <a:rPr lang="en-US" sz="1400" b="1" dirty="0" err="1">
                <a:cs typeface="Arial" pitchFamily="34" charset="0"/>
              </a:rPr>
              <a:t>d’accéder</a:t>
            </a:r>
            <a:r>
              <a:rPr lang="en-US" sz="1400" b="1" dirty="0">
                <a:cs typeface="Arial" pitchFamily="34" charset="0"/>
              </a:rPr>
              <a:t> </a:t>
            </a:r>
            <a:r>
              <a:rPr lang="en-US" sz="1400" b="1" dirty="0" err="1">
                <a:cs typeface="Arial" pitchFamily="34" charset="0"/>
              </a:rPr>
              <a:t>en</a:t>
            </a:r>
            <a:r>
              <a:rPr lang="en-US" sz="1400" b="1" dirty="0">
                <a:cs typeface="Arial" pitchFamily="34" charset="0"/>
              </a:rPr>
              <a:t> </a:t>
            </a:r>
            <a:r>
              <a:rPr lang="en-US" sz="1400" b="1" dirty="0" err="1">
                <a:cs typeface="Arial" pitchFamily="34" charset="0"/>
              </a:rPr>
              <a:t>toiture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6124" y="1903213"/>
            <a:ext cx="65596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408305" indent="-171450" algn="just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000" dirty="0">
                <a:latin typeface="Calibri" panose="020F0502020204030204" pitchFamily="34" charset="0"/>
              </a:rPr>
              <a:t>Avant toute intervention en toiture, un plan de prévention écrit doit être réalisé.</a:t>
            </a:r>
          </a:p>
          <a:p>
            <a:pPr marL="171450" marR="408305" indent="-171450" algn="just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000" dirty="0">
                <a:latin typeface="Calibri" panose="020F0502020204030204" pitchFamily="34" charset="0"/>
              </a:rPr>
              <a:t>S’assurer que l’accès à la toiture est sécurisé </a:t>
            </a:r>
          </a:p>
          <a:p>
            <a:pPr marL="171450" marR="408305" indent="-171450" algn="just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000" dirty="0">
                <a:latin typeface="Calibri" panose="020F0502020204030204" pitchFamily="34" charset="0"/>
              </a:rPr>
              <a:t>Toute intervention à plus de 2 mètres du sol et à moins de 3 mètres du bord de la toiture ou d’une ouverture sans sécurisation contre la chute est interdite</a:t>
            </a:r>
          </a:p>
          <a:p>
            <a:pPr marL="171450" marR="408305" indent="-171450" algn="just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000" dirty="0">
                <a:latin typeface="Calibri" panose="020F0502020204030204" pitchFamily="34" charset="0"/>
              </a:rPr>
              <a:t>S’assurer que le toit peut supporter le poids nécessaire à l’intervention</a:t>
            </a:r>
          </a:p>
          <a:p>
            <a:pPr marL="171450" marR="408305" indent="-171450" algn="just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000" dirty="0">
                <a:latin typeface="Calibri" panose="020F0502020204030204" pitchFamily="34" charset="0"/>
              </a:rPr>
              <a:t>S’assurer que les  exutoires translucides ou diverses trémies sont sécurisés contre les risques de chute</a:t>
            </a:r>
          </a:p>
          <a:p>
            <a:pPr marL="171450" marR="408305" indent="-171450" algn="just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000" dirty="0">
                <a:latin typeface="Calibri" panose="020F0502020204030204" pitchFamily="34" charset="0"/>
              </a:rPr>
              <a:t>Le travail sur  toits inclinés de plus de 15 degrés, ou toitures en verre, en amiante, en plastique ou en tuile est </a:t>
            </a:r>
            <a:r>
              <a:rPr lang="fr-FR" sz="10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strictement interdit</a:t>
            </a:r>
          </a:p>
          <a:p>
            <a:pPr marR="408305" algn="just">
              <a:spcAft>
                <a:spcPts val="0"/>
              </a:spcAft>
            </a:pPr>
            <a:endParaRPr lang="fr-FR" sz="1000" dirty="0">
              <a:latin typeface="Calibri" panose="020F050202020403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8F80F110-8639-E0F0-F201-499450ECD37B}"/>
              </a:ext>
            </a:extLst>
          </p:cNvPr>
          <p:cNvSpPr txBox="1"/>
          <p:nvPr/>
        </p:nvSpPr>
        <p:spPr>
          <a:xfrm>
            <a:off x="5032247" y="927490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3 du 18/08/2024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3DDC17-CB47-5684-C5CB-E49C2B37163C}"/>
              </a:ext>
            </a:extLst>
          </p:cNvPr>
          <p:cNvSpPr/>
          <p:nvPr/>
        </p:nvSpPr>
        <p:spPr>
          <a:xfrm>
            <a:off x="140021" y="3346041"/>
            <a:ext cx="6565751" cy="23583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Arial" pitchFamily="34" charset="0"/>
              </a:rPr>
              <a:t>FAITE VOTRE ANALYSE DE RISQUE AU MOMENT DE L’INTERVENTION</a:t>
            </a: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C63ECEA1-CBF3-0174-ECAC-D3D04066455D}"/>
              </a:ext>
            </a:extLst>
          </p:cNvPr>
          <p:cNvCxnSpPr>
            <a:cxnSpLocks/>
          </p:cNvCxnSpPr>
          <p:nvPr/>
        </p:nvCxnSpPr>
        <p:spPr>
          <a:xfrm>
            <a:off x="76117" y="4811749"/>
            <a:ext cx="6629655" cy="0"/>
          </a:xfrm>
          <a:prstGeom prst="line">
            <a:avLst/>
          </a:prstGeom>
          <a:ln w="19050" cap="flat" cmpd="sng" algn="ctr">
            <a:solidFill>
              <a:srgbClr val="144DA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A13B1E48-464D-719B-2F03-99C5C75C7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0250" y="7355126"/>
            <a:ext cx="601261" cy="56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302AE54-82BE-09D2-53B1-BF37A7AF0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64152" y="7355001"/>
            <a:ext cx="551786" cy="561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6BB5ECEB-9C90-9170-E2E4-9D64124A6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303" y="7472095"/>
            <a:ext cx="584206" cy="584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75">
            <a:extLst>
              <a:ext uri="{FF2B5EF4-FFF2-40B4-BE49-F238E27FC236}">
                <a16:creationId xmlns:a16="http://schemas.microsoft.com/office/drawing/2014/main" id="{D8D2E2E2-D659-532C-0C9A-AB454823E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8955" y="7393469"/>
            <a:ext cx="5800881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>
              <a:buFontTx/>
              <a:buBlip>
                <a:blip r:embed="rId6"/>
              </a:buBlip>
            </a:pPr>
            <a:r>
              <a:rPr lang="fr-FR" altLang="fr-FR" sz="1000" dirty="0">
                <a:latin typeface="Calibri"/>
                <a:cs typeface="Calibri"/>
              </a:rPr>
              <a:t>Ne jamais être seul</a:t>
            </a:r>
          </a:p>
          <a:p>
            <a:pPr>
              <a:buFontTx/>
              <a:buBlip>
                <a:blip r:embed="rId6"/>
              </a:buBlip>
            </a:pPr>
            <a:r>
              <a:rPr lang="fr-FR" altLang="fr-FR" sz="1000" dirty="0">
                <a:latin typeface="Calibri"/>
                <a:cs typeface="Calibri"/>
              </a:rPr>
              <a:t>Harnais &amp; point d’ancrage contrôlé</a:t>
            </a:r>
          </a:p>
          <a:p>
            <a:pPr>
              <a:buBlip>
                <a:blip r:embed="rId6"/>
              </a:buBlip>
            </a:pPr>
            <a:r>
              <a:rPr lang="fr-FR" altLang="fr-FR" sz="1000" dirty="0">
                <a:solidFill>
                  <a:srgbClr val="000000"/>
                </a:solidFill>
                <a:latin typeface="Calibri"/>
                <a:cs typeface="Calibri"/>
              </a:rPr>
              <a:t>Ligne de vie accessible, conforme et contrôlée</a:t>
            </a:r>
          </a:p>
          <a:p>
            <a:pPr>
              <a:buFontTx/>
              <a:buBlip>
                <a:blip r:embed="rId6"/>
              </a:buBlip>
            </a:pPr>
            <a:r>
              <a:rPr lang="fr-FR" altLang="fr-FR" sz="1000" dirty="0">
                <a:solidFill>
                  <a:srgbClr val="C00000"/>
                </a:solidFill>
                <a:latin typeface="Calibri"/>
                <a:cs typeface="Calibri"/>
              </a:rPr>
              <a:t>Disposer d’un moyen de communication</a:t>
            </a:r>
          </a:p>
          <a:p>
            <a:pPr>
              <a:buBlip>
                <a:blip r:embed="rId6"/>
              </a:buBlip>
            </a:pPr>
            <a:r>
              <a:rPr lang="fr-FR" altLang="fr-FR" sz="1000" dirty="0">
                <a:solidFill>
                  <a:srgbClr val="C00000"/>
                </a:solidFill>
                <a:latin typeface="Calibri"/>
                <a:cs typeface="Calibri"/>
              </a:rPr>
              <a:t>Seules les personnes formées au travail en toiture (désenfumage) peuvent créer leur propre point d'ancrage avec un anneau de sangle</a:t>
            </a:r>
          </a:p>
        </p:txBody>
      </p:sp>
      <p:sp>
        <p:nvSpPr>
          <p:cNvPr id="19" name="ZoneTexte 57">
            <a:extLst>
              <a:ext uri="{FF2B5EF4-FFF2-40B4-BE49-F238E27FC236}">
                <a16:creationId xmlns:a16="http://schemas.microsoft.com/office/drawing/2014/main" id="{052FA4C5-F7E0-97A1-1B1A-513F461DEF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499" y="3670927"/>
            <a:ext cx="6566884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defPPr>
              <a:defRPr lang="fr-F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r>
              <a:rPr lang="fr-FR" altLang="fr-FR" sz="1100">
                <a:latin typeface="Calibri"/>
                <a:cs typeface="Calibri"/>
              </a:rPr>
              <a:t>Faites votre évaluation des risques en ligne</a:t>
            </a: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r>
              <a:rPr lang="fr-FR" altLang="fr-FR" sz="1100">
                <a:latin typeface="Calibri"/>
                <a:cs typeface="Calibri"/>
              </a:rPr>
              <a:t>Les conditions météorologiques sont-elles bonnes ?</a:t>
            </a: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endParaRPr lang="fr-FR" altLang="fr-FR" sz="1100">
              <a:latin typeface="Calibri"/>
              <a:cs typeface="Calibri"/>
            </a:endParaRP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endParaRPr lang="fr-FR" altLang="fr-FR" sz="1100">
              <a:latin typeface="Calibri"/>
              <a:cs typeface="Calibri"/>
            </a:endParaRP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endParaRPr lang="fr-FR" altLang="fr-FR" sz="1100">
              <a:latin typeface="Calibri"/>
              <a:cs typeface="Calibri"/>
            </a:endParaRP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r>
              <a:rPr lang="fr-FR" altLang="fr-FR" sz="1100">
                <a:latin typeface="Calibri"/>
                <a:cs typeface="Calibri"/>
              </a:rPr>
              <a:t>L'accès en toiture est-il sécurisé ?</a:t>
            </a: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endParaRPr lang="fr-FR" altLang="fr-FR" sz="1100">
              <a:latin typeface="Calibri"/>
              <a:cs typeface="Calibri"/>
            </a:endParaRP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endParaRPr lang="fr-FR" altLang="fr-FR" sz="1100">
              <a:latin typeface="Calibri"/>
              <a:cs typeface="Calibri"/>
            </a:endParaRP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r>
              <a:rPr lang="fr-FR" altLang="fr-FR" sz="1100">
                <a:latin typeface="Calibri"/>
                <a:cs typeface="Calibri"/>
              </a:rPr>
              <a:t>Le pente du toit permet-elle de s-y déplacer ? </a:t>
            </a:r>
            <a:r>
              <a:rPr lang="fr-FR" altLang="fr-FR" sz="1100">
                <a:solidFill>
                  <a:srgbClr val="00B050"/>
                </a:solidFill>
                <a:latin typeface="Calibri"/>
                <a:cs typeface="Calibri"/>
              </a:rPr>
              <a:t>&lt; 15°ok</a:t>
            </a: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r>
              <a:rPr lang="fr-FR" altLang="fr-FR" sz="1100">
                <a:latin typeface="Calibri"/>
                <a:cs typeface="Calibri"/>
              </a:rPr>
              <a:t>Les cheminements de circulation sont-ils sécurisés ?</a:t>
            </a: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endParaRPr lang="fr-FR" altLang="fr-FR" sz="1100">
              <a:latin typeface="Calibri"/>
              <a:cs typeface="Calibri"/>
            </a:endParaRP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endParaRPr lang="fr-FR" altLang="fr-FR" sz="1100">
              <a:latin typeface="Calibri"/>
              <a:cs typeface="Calibri"/>
            </a:endParaRP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endParaRPr lang="fr-FR" altLang="fr-FR" sz="1100">
              <a:latin typeface="Calibri"/>
              <a:cs typeface="Calibri"/>
            </a:endParaRP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endParaRPr lang="fr-FR" altLang="fr-FR" sz="1100">
              <a:latin typeface="Calibri"/>
              <a:cs typeface="Calibri"/>
            </a:endParaRPr>
          </a:p>
          <a:p>
            <a:pPr marL="15875">
              <a:spcAft>
                <a:spcPts val="600"/>
              </a:spcAft>
              <a:buClr>
                <a:srgbClr val="465FBE"/>
              </a:buClr>
            </a:pPr>
            <a:endParaRPr lang="fr-FR" altLang="fr-FR" sz="200">
              <a:latin typeface="Calibri"/>
              <a:cs typeface="Calibri"/>
            </a:endParaRPr>
          </a:p>
          <a:p>
            <a:pPr marL="301625" indent="-285750">
              <a:spcAft>
                <a:spcPts val="600"/>
              </a:spcAft>
              <a:buClr>
                <a:srgbClr val="465FBE"/>
              </a:buClr>
              <a:buFont typeface="Wingdings" panose="05000000000000000000" pitchFamily="2" charset="2"/>
              <a:buChar char="ü"/>
            </a:pPr>
            <a:r>
              <a:rPr lang="fr-FR" altLang="fr-FR" sz="1100">
                <a:latin typeface="Calibri"/>
                <a:cs typeface="Calibri"/>
              </a:rPr>
              <a:t>Si aucune de ces dispositions n'est suffisante : puis-je me sécuriser avec un harnais ?</a:t>
            </a:r>
            <a:endParaRPr lang="fr-FR" altLang="fr-FR" sz="1100" dirty="0">
              <a:latin typeface="Calibri"/>
              <a:cs typeface="Calibri"/>
            </a:endParaRPr>
          </a:p>
        </p:txBody>
      </p:sp>
      <p:pic>
        <p:nvPicPr>
          <p:cNvPr id="20" name="Image 19" descr="Une image contenant capture d’écran, graphisme, Graphique, texte&#10;&#10;Description générée automatiquement">
            <a:extLst>
              <a:ext uri="{FF2B5EF4-FFF2-40B4-BE49-F238E27FC236}">
                <a16:creationId xmlns:a16="http://schemas.microsoft.com/office/drawing/2014/main" id="{75DEE2A2-A8D2-9C47-63B4-F1E667AC47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098" y="4275013"/>
            <a:ext cx="2131181" cy="457784"/>
          </a:xfrm>
          <a:prstGeom prst="rect">
            <a:avLst/>
          </a:prstGeom>
        </p:spPr>
      </p:pic>
      <p:pic>
        <p:nvPicPr>
          <p:cNvPr id="21" name="Image 20" descr="Une image contenant ciel, Matériau composite, échelle, fenêtre&#10;&#10;Description générée automatiquement">
            <a:extLst>
              <a:ext uri="{FF2B5EF4-FFF2-40B4-BE49-F238E27FC236}">
                <a16:creationId xmlns:a16="http://schemas.microsoft.com/office/drawing/2014/main" id="{DB815B48-CC34-E2CA-13D8-B03DE7AECC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4499" y="4953618"/>
            <a:ext cx="1616643" cy="64051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A79C22D8-BC7B-CE6F-0566-4F2911DBECC3}"/>
              </a:ext>
            </a:extLst>
          </p:cNvPr>
          <p:cNvSpPr txBox="1"/>
          <p:nvPr/>
        </p:nvSpPr>
        <p:spPr>
          <a:xfrm>
            <a:off x="397997" y="5123432"/>
            <a:ext cx="414663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>
                <a:solidFill>
                  <a:srgbClr val="0070C0"/>
                </a:solidFill>
                <a:latin typeface="Calibri"/>
                <a:cs typeface="Calibri"/>
              </a:rPr>
              <a:t>Crinoline, escaliers avec rambarde, garde-corps en toiture, Echelle mobile &lt;6m attachée en hauteur ou tenue au sol par une seconde personne</a:t>
            </a:r>
          </a:p>
        </p:txBody>
      </p:sp>
      <p:pic>
        <p:nvPicPr>
          <p:cNvPr id="24" name="Image 23" descr="Une image contenant Police, Graphique, conception, typographie&#10;&#10;Description générée automatiquement">
            <a:extLst>
              <a:ext uri="{FF2B5EF4-FFF2-40B4-BE49-F238E27FC236}">
                <a16:creationId xmlns:a16="http://schemas.microsoft.com/office/drawing/2014/main" id="{2A18C422-18DD-727C-9778-E815B44B1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19982" y="4265167"/>
            <a:ext cx="743844" cy="256490"/>
          </a:xfrm>
          <a:prstGeom prst="rect">
            <a:avLst/>
          </a:prstGeom>
        </p:spPr>
      </p:pic>
      <p:pic>
        <p:nvPicPr>
          <p:cNvPr id="27" name="Image 26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5AB36BBD-F109-AB1A-0FA2-5BD2A744AFC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0338" y="5078431"/>
            <a:ext cx="243083" cy="271164"/>
          </a:xfrm>
          <a:prstGeom prst="rect">
            <a:avLst/>
          </a:prstGeom>
        </p:spPr>
      </p:pic>
      <p:pic>
        <p:nvPicPr>
          <p:cNvPr id="28" name="Image 27" descr="Une image contenant silhouette&#10;&#10;Description générée automatiquement">
            <a:extLst>
              <a:ext uri="{FF2B5EF4-FFF2-40B4-BE49-F238E27FC236}">
                <a16:creationId xmlns:a16="http://schemas.microsoft.com/office/drawing/2014/main" id="{34006732-434E-8569-E5C0-F970B41B59A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43758" y="7493719"/>
            <a:ext cx="243083" cy="271164"/>
          </a:xfrm>
          <a:prstGeom prst="rect">
            <a:avLst/>
          </a:prstGeom>
        </p:spPr>
      </p:pic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ADF6FAE0-A94A-F132-DAC8-2C02D6F728CA}"/>
              </a:ext>
            </a:extLst>
          </p:cNvPr>
          <p:cNvCxnSpPr>
            <a:cxnSpLocks/>
          </p:cNvCxnSpPr>
          <p:nvPr/>
        </p:nvCxnSpPr>
        <p:spPr>
          <a:xfrm flipV="1">
            <a:off x="98499" y="7187984"/>
            <a:ext cx="6562643" cy="1942"/>
          </a:xfrm>
          <a:prstGeom prst="line">
            <a:avLst/>
          </a:prstGeom>
          <a:ln w="19050" cap="flat" cmpd="sng" algn="ctr">
            <a:solidFill>
              <a:srgbClr val="144DA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" name="Image 29">
            <a:hlinkClick r:id="rId11"/>
            <a:extLst>
              <a:ext uri="{FF2B5EF4-FFF2-40B4-BE49-F238E27FC236}">
                <a16:creationId xmlns:a16="http://schemas.microsoft.com/office/drawing/2014/main" id="{F3880DC1-65FC-4B00-AD67-F60FE7EDFB76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8368" y="4452773"/>
            <a:ext cx="970087" cy="323361"/>
          </a:xfrm>
          <a:prstGeom prst="rect">
            <a:avLst/>
          </a:prstGeom>
        </p:spPr>
      </p:pic>
      <p:pic>
        <p:nvPicPr>
          <p:cNvPr id="31" name="Image 30" descr="Une image contenant logo, symbole, Graphique, Police&#10;&#10;Description générée automatiquement">
            <a:extLst>
              <a:ext uri="{FF2B5EF4-FFF2-40B4-BE49-F238E27FC236}">
                <a16:creationId xmlns:a16="http://schemas.microsoft.com/office/drawing/2014/main" id="{61433D6E-BE69-F216-3EF7-B2EF6615C0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288666" y="4202816"/>
            <a:ext cx="519864" cy="419917"/>
          </a:xfrm>
          <a:prstGeom prst="rect">
            <a:avLst/>
          </a:prstGeom>
        </p:spPr>
      </p:pic>
      <p:pic>
        <p:nvPicPr>
          <p:cNvPr id="32" name="Image 31" descr="Une image contenant texte, capture d’écran, Police, Graphique&#10;&#10;Description générée automatiquement">
            <a:hlinkClick r:id="rId11"/>
            <a:extLst>
              <a:ext uri="{FF2B5EF4-FFF2-40B4-BE49-F238E27FC236}">
                <a16:creationId xmlns:a16="http://schemas.microsoft.com/office/drawing/2014/main" id="{92687BBD-5458-A322-D9F0-DE91854FB24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26191" t="36205" r="25596" b="14909"/>
          <a:stretch/>
        </p:blipFill>
        <p:spPr>
          <a:xfrm>
            <a:off x="3801489" y="3650900"/>
            <a:ext cx="743844" cy="754201"/>
          </a:xfrm>
          <a:prstGeom prst="rect">
            <a:avLst/>
          </a:prstGeom>
        </p:spPr>
      </p:pic>
      <p:sp>
        <p:nvSpPr>
          <p:cNvPr id="34" name="Flèche : droite 33">
            <a:extLst>
              <a:ext uri="{FF2B5EF4-FFF2-40B4-BE49-F238E27FC236}">
                <a16:creationId xmlns:a16="http://schemas.microsoft.com/office/drawing/2014/main" id="{336200E0-F3A0-27B0-7E9B-60F388821A39}"/>
              </a:ext>
            </a:extLst>
          </p:cNvPr>
          <p:cNvSpPr/>
          <p:nvPr/>
        </p:nvSpPr>
        <p:spPr bwMode="auto">
          <a:xfrm>
            <a:off x="3440370" y="3670633"/>
            <a:ext cx="295656" cy="23739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7778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D8722F15-B003-7D22-4EC1-85C7900FB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31974" y="5908689"/>
            <a:ext cx="640818" cy="64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38C3E9B5-EEAE-46D3-5E62-D3E453EB6ABD}"/>
              </a:ext>
            </a:extLst>
          </p:cNvPr>
          <p:cNvSpPr txBox="1"/>
          <p:nvPr/>
        </p:nvSpPr>
        <p:spPr>
          <a:xfrm>
            <a:off x="413098" y="6175960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000" dirty="0">
                <a:solidFill>
                  <a:srgbClr val="0070C0"/>
                </a:solidFill>
                <a:latin typeface="Calibri"/>
                <a:cs typeface="Calibri"/>
              </a:rPr>
              <a:t>Solidité du sol, zone de circulation rigide, Garde-corps en toiture ; barreaudage sur les ouvertures</a:t>
            </a:r>
          </a:p>
          <a:p>
            <a:r>
              <a:rPr lang="fr-FR" sz="1000" dirty="0">
                <a:solidFill>
                  <a:srgbClr val="0070C0"/>
                </a:solidFill>
                <a:latin typeface="Calibri"/>
                <a:cs typeface="Calibri"/>
              </a:rPr>
              <a:t>Ou intervention à plus de 3m des bords ou d’une ouverture dans le toit </a:t>
            </a:r>
          </a:p>
        </p:txBody>
      </p:sp>
      <p:pic>
        <p:nvPicPr>
          <p:cNvPr id="25" name="Image 24" descr="Une image contenant bâtiment, plein air, Matériau composite, rampe&#10;&#10;Description générée automatiquement">
            <a:extLst>
              <a:ext uri="{FF2B5EF4-FFF2-40B4-BE49-F238E27FC236}">
                <a16:creationId xmlns:a16="http://schemas.microsoft.com/office/drawing/2014/main" id="{33CFFDEE-6916-A800-2F10-088AFAB319F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04654" y="5948172"/>
            <a:ext cx="1610100" cy="663959"/>
          </a:xfrm>
          <a:prstGeom prst="rect">
            <a:avLst/>
          </a:prstGeom>
        </p:spPr>
      </p:pic>
      <p:pic>
        <p:nvPicPr>
          <p:cNvPr id="26" name="Image 25" descr="Une image contenant Graphique, Police, logo, texte&#10;&#10;Description générée automatiquement">
            <a:extLst>
              <a:ext uri="{FF2B5EF4-FFF2-40B4-BE49-F238E27FC236}">
                <a16:creationId xmlns:a16="http://schemas.microsoft.com/office/drawing/2014/main" id="{45200069-53BF-DC87-5BFA-04401C9534F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r="74714"/>
          <a:stretch/>
        </p:blipFill>
        <p:spPr>
          <a:xfrm>
            <a:off x="2345457" y="6694611"/>
            <a:ext cx="651495" cy="394811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B00A1140-8153-234D-682E-EBC743022CC2}"/>
              </a:ext>
            </a:extLst>
          </p:cNvPr>
          <p:cNvSpPr txBox="1"/>
          <p:nvPr/>
        </p:nvSpPr>
        <p:spPr>
          <a:xfrm>
            <a:off x="4959709" y="6655810"/>
            <a:ext cx="2140070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08305" algn="just">
              <a:buClr>
                <a:schemeClr val="accent2">
                  <a:lumMod val="50000"/>
                </a:schemeClr>
              </a:buClr>
            </a:pPr>
            <a:r>
              <a:rPr lang="fr-FR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Toute intervention à moins de 3m du bord sans garde corps ni point d’ancrage est interdite.</a:t>
            </a:r>
            <a:endParaRPr lang="fr-FR" sz="9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DEA0D0E4-8C5B-9467-2F81-94A4078159DF}"/>
              </a:ext>
            </a:extLst>
          </p:cNvPr>
          <p:cNvSpPr txBox="1"/>
          <p:nvPr/>
        </p:nvSpPr>
        <p:spPr>
          <a:xfrm>
            <a:off x="3558374" y="5581783"/>
            <a:ext cx="35793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08305" lvl="0" algn="just">
              <a:buClr>
                <a:schemeClr val="accent2">
                  <a:lumMod val="50000"/>
                </a:schemeClr>
              </a:buClr>
            </a:pPr>
            <a:r>
              <a:rPr lang="fr-FR" sz="800" b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  <a:t>Pour estimer la pente d’une toiture : en avançant d’1m sur la toiture vers le bas, le dénivelé ne doit pas être de plus de 25-30 cm.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F97984A-3184-ABE8-C82A-AD3D9D193E9A}"/>
              </a:ext>
            </a:extLst>
          </p:cNvPr>
          <p:cNvSpPr txBox="1"/>
          <p:nvPr/>
        </p:nvSpPr>
        <p:spPr>
          <a:xfrm>
            <a:off x="2911560" y="6692328"/>
            <a:ext cx="21400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408305" algn="just">
              <a:buClr>
                <a:schemeClr val="accent2">
                  <a:lumMod val="50000"/>
                </a:schemeClr>
              </a:buClr>
            </a:pPr>
            <a:r>
              <a:rPr lang="fr-FR" sz="900" b="1" dirty="0">
                <a:solidFill>
                  <a:srgbClr val="FF0000"/>
                </a:solidFill>
                <a:latin typeface="Calibri" panose="020F0502020204030204" pitchFamily="34" charset="0"/>
              </a:rPr>
              <a:t>Tôle, plaque translucides, verre, amiante, toiture tuile.</a:t>
            </a:r>
            <a:endParaRPr lang="fr-FR" sz="9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729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42900" y="119675"/>
            <a:ext cx="6172200" cy="851925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953735"/>
                </a:solidFill>
              </a:rPr>
              <a:t>Travail en hauteur</a:t>
            </a:r>
            <a:br>
              <a:rPr lang="fr-FR" sz="2400" dirty="0">
                <a:solidFill>
                  <a:srgbClr val="953735"/>
                </a:solidFill>
              </a:rPr>
            </a:br>
            <a:r>
              <a:rPr lang="fr-FR" sz="1800" dirty="0">
                <a:solidFill>
                  <a:srgbClr val="0070C0"/>
                </a:solidFill>
              </a:rPr>
              <a:t>Matériel adapté de travail en hauteur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sz="600" dirty="0"/>
              <a:t>Page </a:t>
            </a:r>
            <a:fld id="{CF4668DC-857F-487D-BFFA-8C0CA5037977}" type="slidenum">
              <a:rPr lang="fr-BE" sz="600" smtClean="0"/>
              <a:t>2</a:t>
            </a:fld>
            <a:endParaRPr lang="fr-BE" sz="600" dirty="0"/>
          </a:p>
        </p:txBody>
      </p:sp>
      <p:pic>
        <p:nvPicPr>
          <p:cNvPr id="11" name="Image 10" descr="Une image contenant texte, noir, capture d’écran, noir et blanc&#10;&#10;Description générée automatiquement">
            <a:extLst>
              <a:ext uri="{FF2B5EF4-FFF2-40B4-BE49-F238E27FC236}">
                <a16:creationId xmlns:a16="http://schemas.microsoft.com/office/drawing/2014/main" id="{F842DBF1-57EB-78B6-EDD2-D8E9AD7ADC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000" t="7751" r="8000" b="7597"/>
          <a:stretch/>
        </p:blipFill>
        <p:spPr>
          <a:xfrm>
            <a:off x="3551692" y="6873487"/>
            <a:ext cx="1137113" cy="110885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D745CF38-FF68-4C82-577B-EC40A71FA01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0031" y="7210159"/>
            <a:ext cx="1373305" cy="30205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9D38772-0915-CE77-787B-828972B8341A}"/>
              </a:ext>
            </a:extLst>
          </p:cNvPr>
          <p:cNvSpPr/>
          <p:nvPr/>
        </p:nvSpPr>
        <p:spPr>
          <a:xfrm>
            <a:off x="146123" y="1632415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EVALUATION DES RISQUES : choisir le bon matériel selon la tâche à réaliser</a:t>
            </a:r>
            <a:endParaRPr lang="en-US" sz="1400" b="1" dirty="0">
              <a:cs typeface="Arial" pitchFamily="34" charset="0"/>
            </a:endParaRP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6092AC8-0A21-2E23-292F-4A53B8A910BE}"/>
              </a:ext>
            </a:extLst>
          </p:cNvPr>
          <p:cNvGrpSpPr/>
          <p:nvPr/>
        </p:nvGrpSpPr>
        <p:grpSpPr>
          <a:xfrm>
            <a:off x="404663" y="6156176"/>
            <a:ext cx="2858667" cy="2184397"/>
            <a:chOff x="2398436" y="4792590"/>
            <a:chExt cx="2749432" cy="2716191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89BEC645-9948-63D1-48B7-2EF742E3DA20}"/>
                </a:ext>
              </a:extLst>
            </p:cNvPr>
            <p:cNvGrpSpPr/>
            <p:nvPr/>
          </p:nvGrpSpPr>
          <p:grpSpPr>
            <a:xfrm>
              <a:off x="2398436" y="4792590"/>
              <a:ext cx="2749432" cy="2716191"/>
              <a:chOff x="2398436" y="4792590"/>
              <a:chExt cx="2749432" cy="2716191"/>
            </a:xfrm>
          </p:grpSpPr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BEE5DBCB-5A05-81D0-3567-489E71B37D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8436" y="4792590"/>
                <a:ext cx="2749432" cy="2716191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8C38552-021B-1C8D-387B-C761BC6480E2}"/>
                  </a:ext>
                </a:extLst>
              </p:cNvPr>
              <p:cNvSpPr/>
              <p:nvPr/>
            </p:nvSpPr>
            <p:spPr bwMode="auto">
              <a:xfrm>
                <a:off x="2443466" y="5819699"/>
                <a:ext cx="597868" cy="145670"/>
              </a:xfrm>
              <a:prstGeom prst="rect">
                <a:avLst/>
              </a:prstGeom>
              <a:solidFill>
                <a:srgbClr val="E7E8E8"/>
              </a:solidFill>
              <a:ln w="9525" cap="flat" cmpd="sng" algn="ctr">
                <a:solidFill>
                  <a:srgbClr val="E7E8E8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l" defTabSz="77787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Longe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49527EE-35DE-2614-4951-77032D9CB905}"/>
                  </a:ext>
                </a:extLst>
              </p:cNvPr>
              <p:cNvSpPr/>
              <p:nvPr/>
            </p:nvSpPr>
            <p:spPr bwMode="auto">
              <a:xfrm>
                <a:off x="2443466" y="6121557"/>
                <a:ext cx="1184470" cy="440901"/>
              </a:xfrm>
              <a:prstGeom prst="rect">
                <a:avLst/>
              </a:prstGeom>
              <a:solidFill>
                <a:srgbClr val="F0F0F0"/>
              </a:solidFill>
              <a:ln w="9525" cap="flat" cmpd="sng" algn="ctr">
                <a:solidFill>
                  <a:srgbClr val="F0F0F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l" defTabSz="777875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7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Déchirement maximal de l’absorbeur  </a:t>
                </a:r>
              </a:p>
              <a:p>
                <a:pPr marL="0" marR="0" indent="0" algn="l" defTabSz="777875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fr-FR" sz="700" dirty="0"/>
                  <a:t>&gt; 6m</a:t>
                </a:r>
                <a:endParaRPr kumimoji="0" lang="fr-FR" sz="7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7A3D40C6-374B-3DCA-D61A-36218701BFA3}"/>
                  </a:ext>
                </a:extLst>
              </p:cNvPr>
              <p:cNvSpPr/>
              <p:nvPr/>
            </p:nvSpPr>
            <p:spPr bwMode="auto">
              <a:xfrm>
                <a:off x="2443466" y="6610488"/>
                <a:ext cx="997223" cy="556003"/>
              </a:xfrm>
              <a:prstGeom prst="rect">
                <a:avLst/>
              </a:prstGeom>
              <a:solidFill>
                <a:srgbClr val="F9F9F9"/>
              </a:solidFill>
              <a:ln w="9525" cap="flat" cmpd="sng" algn="ctr">
                <a:solidFill>
                  <a:srgbClr val="F9F9F9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l" defTabSz="777875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7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Distance entre le point de fixation et les pieds du travailleur</a:t>
                </a: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B1AC2913-7850-C440-7711-154A51A192D3}"/>
                  </a:ext>
                </a:extLst>
              </p:cNvPr>
              <p:cNvSpPr/>
              <p:nvPr/>
            </p:nvSpPr>
            <p:spPr bwMode="auto">
              <a:xfrm>
                <a:off x="2443466" y="7257574"/>
                <a:ext cx="2314588" cy="192089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>
                <a:defPPr>
                  <a:defRPr lang="fr-FR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5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marL="0" marR="0" indent="0" algn="l" defTabSz="777875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fr-FR" sz="7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</a:rPr>
                  <a:t>Distance minimale entre les pieds et le sol = 1m</a:t>
                </a:r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BE538B3-1599-4FF8-9716-35C968E889B1}"/>
                </a:ext>
              </a:extLst>
            </p:cNvPr>
            <p:cNvSpPr/>
            <p:nvPr/>
          </p:nvSpPr>
          <p:spPr bwMode="auto">
            <a:xfrm rot="16200000">
              <a:off x="4382502" y="6102856"/>
              <a:ext cx="1266507" cy="171932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>
              <a:defPPr>
                <a:defRPr lang="fr-FR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5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5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5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5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5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5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5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5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5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+mn-cs"/>
                </a:defRPr>
              </a:lvl9pPr>
            </a:lstStyle>
            <a:p>
              <a:pPr marL="0" marR="0" indent="0" algn="l" defTabSz="777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fr-FR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rPr>
                <a:t>Tirant d’air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897C7160-2AD5-84F0-1B66-9E07E9892234}"/>
              </a:ext>
            </a:extLst>
          </p:cNvPr>
          <p:cNvSpPr txBox="1"/>
          <p:nvPr/>
        </p:nvSpPr>
        <p:spPr>
          <a:xfrm>
            <a:off x="5032247" y="927490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3 du 18/08/2024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4E532A4A-03F6-46CE-E2D1-726F97414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09" y="1913261"/>
            <a:ext cx="5834378" cy="1920406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C8A0E9C6-0F2E-3205-A830-99A5EBA113D6}"/>
              </a:ext>
            </a:extLst>
          </p:cNvPr>
          <p:cNvSpPr txBox="1"/>
          <p:nvPr/>
        </p:nvSpPr>
        <p:spPr>
          <a:xfrm>
            <a:off x="138925" y="3823693"/>
            <a:ext cx="2569293" cy="2293856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111" tIns="38556" rIns="77111" bIns="38556" numCol="1" anchor="ctr" anchorCtr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171450" indent="-171450" defTabSz="771114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900" b="1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  <a:cs typeface="Arial" pitchFamily="34" charset="0"/>
              </a:defRPr>
            </a:lvl1pPr>
          </a:lstStyle>
          <a:p>
            <a:pPr marL="0" indent="0">
              <a:buNone/>
            </a:pPr>
            <a:r>
              <a:rPr lang="fr-FR" altLang="fr-FR" sz="9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itchFamily="18" charset="0"/>
              </a:rPr>
              <a:t>Le port de l’EPI antichute est réservé </a:t>
            </a:r>
            <a:r>
              <a:rPr lang="fr-FR" altLang="fr-FR" sz="900" b="1" dirty="0">
                <a:latin typeface="Calibri" panose="020F0502020204030204" pitchFamily="34" charset="0"/>
                <a:ea typeface="Times New Roman" pitchFamily="18" charset="0"/>
              </a:rPr>
              <a:t>au personnel formé ‘port du harnais’</a:t>
            </a:r>
          </a:p>
          <a:p>
            <a:r>
              <a:rPr lang="fr-FR" dirty="0"/>
              <a:t>La harnais doit être contrôlé </a:t>
            </a:r>
            <a:r>
              <a:rPr lang="fr-FR" b="0" dirty="0">
                <a:solidFill>
                  <a:schemeClr val="tx1"/>
                </a:solidFill>
              </a:rPr>
              <a:t>périodiquement</a:t>
            </a:r>
          </a:p>
          <a:p>
            <a:r>
              <a:rPr lang="fr-FR" dirty="0"/>
              <a:t>Il doit être stocké </a:t>
            </a:r>
            <a:r>
              <a:rPr lang="fr-FR" b="0" dirty="0">
                <a:solidFill>
                  <a:schemeClr val="tx1"/>
                </a:solidFill>
              </a:rPr>
              <a:t>dans les véhicules </a:t>
            </a:r>
            <a:r>
              <a:rPr lang="fr-FR" dirty="0"/>
              <a:t>dans un sac </a:t>
            </a:r>
            <a:r>
              <a:rPr lang="fr-FR" b="0" dirty="0">
                <a:solidFill>
                  <a:schemeClr val="tx1"/>
                </a:solidFill>
              </a:rPr>
              <a:t>pour le protéger </a:t>
            </a:r>
          </a:p>
          <a:p>
            <a:r>
              <a:rPr lang="fr-FR" dirty="0"/>
              <a:t>Il doit être vérifié VISUELLEMENT avant chaque usage par le technicien </a:t>
            </a:r>
            <a:r>
              <a:rPr lang="fr-FR" b="0" dirty="0">
                <a:solidFill>
                  <a:schemeClr val="tx1"/>
                </a:solidFill>
              </a:rPr>
              <a:t>(</a:t>
            </a:r>
            <a:r>
              <a:rPr lang="fr-FR" b="0" dirty="0" err="1">
                <a:solidFill>
                  <a:schemeClr val="tx1"/>
                </a:solidFill>
              </a:rPr>
              <a:t>cf</a:t>
            </a:r>
            <a:r>
              <a:rPr lang="fr-FR" b="0" dirty="0">
                <a:solidFill>
                  <a:schemeClr val="tx1"/>
                </a:solidFill>
              </a:rPr>
              <a:t> formation port du harnais)</a:t>
            </a:r>
          </a:p>
          <a:p>
            <a:r>
              <a:rPr lang="fr-FR" b="0" dirty="0">
                <a:solidFill>
                  <a:schemeClr val="tx1"/>
                </a:solidFill>
              </a:rPr>
              <a:t>S'il a servi lors d'une chute ou s'il est détérioré </a:t>
            </a:r>
            <a:r>
              <a:rPr lang="fr-FR" dirty="0">
                <a:sym typeface="Wingdings" panose="05000000000000000000" pitchFamily="2" charset="2"/>
              </a:rPr>
              <a:t>le mettre au rebus et le changer</a:t>
            </a:r>
          </a:p>
          <a:p>
            <a:r>
              <a:rPr lang="fr-FR" altLang="fr-FR" sz="900" b="0" dirty="0">
                <a:solidFill>
                  <a:schemeClr val="tx1"/>
                </a:solidFill>
                <a:latin typeface="Calibri" panose="020F0502020204030204" pitchFamily="34" charset="0"/>
                <a:ea typeface="Times New Roman" pitchFamily="18" charset="0"/>
              </a:rPr>
              <a:t>Anticiper l'organisation des secours en cas de chute – </a:t>
            </a:r>
            <a:r>
              <a:rPr lang="fr-FR" altLang="fr-FR" sz="900" dirty="0">
                <a:latin typeface="Calibri" panose="020F0502020204030204" pitchFamily="34" charset="0"/>
                <a:ea typeface="Times New Roman" pitchFamily="18" charset="0"/>
              </a:rPr>
              <a:t>présence au sol d'une </a:t>
            </a:r>
            <a:r>
              <a:rPr lang="fr-FR" altLang="fr-FR" sz="900" b="1" dirty="0">
                <a:latin typeface="Calibri" panose="020F0502020204030204" pitchFamily="34" charset="0"/>
                <a:ea typeface="Times New Roman" pitchFamily="18" charset="0"/>
              </a:rPr>
              <a:t>2</a:t>
            </a:r>
            <a:r>
              <a:rPr lang="fr-FR" altLang="fr-FR" sz="900" b="1" baseline="30000" dirty="0">
                <a:latin typeface="Calibri" panose="020F0502020204030204" pitchFamily="34" charset="0"/>
                <a:ea typeface="Times New Roman" pitchFamily="18" charset="0"/>
              </a:rPr>
              <a:t>ème</a:t>
            </a:r>
            <a:r>
              <a:rPr lang="fr-FR" altLang="fr-FR" sz="900" b="1" dirty="0">
                <a:latin typeface="Calibri" panose="020F0502020204030204" pitchFamily="34" charset="0"/>
                <a:ea typeface="Times New Roman" pitchFamily="18" charset="0"/>
              </a:rPr>
              <a:t> personne obligatoire en cas de port du harnais</a:t>
            </a:r>
          </a:p>
          <a:p>
            <a:endParaRPr lang="fr-FR" altLang="fr-FR" sz="900" b="1" dirty="0">
              <a:latin typeface="Calibri" panose="020F0502020204030204" pitchFamily="34" charset="0"/>
              <a:ea typeface="Times New Roman" pitchFamily="18" charset="0"/>
            </a:endParaRPr>
          </a:p>
          <a:p>
            <a:r>
              <a:rPr lang="fr-FR" altLang="fr-FR" sz="900" b="0" dirty="0">
                <a:solidFill>
                  <a:srgbClr val="0070C0"/>
                </a:solidFill>
                <a:latin typeface="Calibri" panose="020F0502020204030204" pitchFamily="34" charset="0"/>
                <a:ea typeface="Times New Roman" pitchFamily="18" charset="0"/>
              </a:rPr>
              <a:t>Toujours vérifier le tirant d'air nécessaire lors d’un travail avec une longe antichute</a:t>
            </a:r>
          </a:p>
        </p:txBody>
      </p:sp>
      <p:sp>
        <p:nvSpPr>
          <p:cNvPr id="34" name="Flèche : bas 33">
            <a:extLst>
              <a:ext uri="{FF2B5EF4-FFF2-40B4-BE49-F238E27FC236}">
                <a16:creationId xmlns:a16="http://schemas.microsoft.com/office/drawing/2014/main" id="{B3F8515B-AC1A-117C-115C-D72CA4E150E1}"/>
              </a:ext>
            </a:extLst>
          </p:cNvPr>
          <p:cNvSpPr/>
          <p:nvPr/>
        </p:nvSpPr>
        <p:spPr>
          <a:xfrm>
            <a:off x="1423572" y="6072236"/>
            <a:ext cx="129506" cy="2884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9C62DBD-B32A-5ED5-C76A-CE89D7930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3410355" y="3153389"/>
            <a:ext cx="2767366" cy="412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5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sz="600" dirty="0"/>
              <a:t>Page </a:t>
            </a:r>
            <a:fld id="{CF4668DC-857F-487D-BFFA-8C0CA5037977}" type="slidenum">
              <a:rPr lang="fr-BE" sz="600" smtClean="0"/>
              <a:t>3</a:t>
            </a:fld>
            <a:endParaRPr lang="fr-BE" sz="6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>
                <a:solidFill>
                  <a:srgbClr val="953735"/>
                </a:solidFill>
              </a:rPr>
              <a:t>Travail en hauteur</a:t>
            </a:r>
            <a:br>
              <a:rPr lang="fr-FR" altLang="fr-FR" sz="2000" dirty="0">
                <a:ea typeface="Times New Roman" pitchFamily="18" charset="0"/>
              </a:rPr>
            </a:br>
            <a:r>
              <a:rPr lang="fr-FR" altLang="fr-FR" sz="2000" dirty="0">
                <a:solidFill>
                  <a:srgbClr val="0070C0"/>
                </a:solidFill>
                <a:ea typeface="Times New Roman" pitchFamily="18" charset="0"/>
              </a:rPr>
              <a:t>Travail avec un EPI antichute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125057" y="1788949"/>
            <a:ext cx="5939363" cy="816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7111" tIns="38556" rIns="77111" bIns="38556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9144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85750" indent="-285750" defTabSz="771114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771114" algn="l"/>
              </a:tabLst>
            </a:pPr>
            <a:endParaRPr lang="fr-FR" altLang="fr-FR" sz="1500" dirty="0">
              <a:solidFill>
                <a:srgbClr val="953735"/>
              </a:solidFill>
              <a:latin typeface="Calibri" panose="020F0502020204030204" pitchFamily="34" charset="0"/>
            </a:endParaRPr>
          </a:p>
          <a:p>
            <a:pPr marL="171450" indent="-171450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771114" algn="l"/>
              </a:tabLst>
            </a:pPr>
            <a:r>
              <a:rPr lang="fr-FR" altLang="fr-FR" sz="1100" dirty="0">
                <a:latin typeface="Calibri" panose="020F0502020204030204" pitchFamily="34" charset="0"/>
                <a:ea typeface="Times New Roman" pitchFamily="18" charset="0"/>
              </a:rPr>
              <a:t>Utiliser de préférence un point d'ancrage ou une ligne de vie </a:t>
            </a:r>
            <a:r>
              <a:rPr lang="fr-FR" altLang="fr-FR" sz="11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normalisé</a:t>
            </a:r>
          </a:p>
          <a:p>
            <a:pPr marL="171450" indent="-171450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771114" algn="l"/>
              </a:tabLst>
            </a:pPr>
            <a:r>
              <a:rPr lang="fr-FR" altLang="fr-FR" sz="1100" dirty="0">
                <a:latin typeface="Calibri" panose="020F0502020204030204" pitchFamily="34" charset="0"/>
                <a:ea typeface="Times New Roman" pitchFamily="18" charset="0"/>
              </a:rPr>
              <a:t>Le point d’ancrage ou la ligne de vie doit être vérifié depuis moins d’un an par un organisme agréé.</a:t>
            </a:r>
            <a:endParaRPr lang="fr-FR" altLang="fr-FR" sz="1100" dirty="0">
              <a:latin typeface="Calibri" panose="020F0502020204030204" pitchFamily="34" charset="0"/>
            </a:endParaRPr>
          </a:p>
          <a:p>
            <a:pPr defTabSz="771114" eaLnBrk="0" hangingPunct="0">
              <a:tabLst>
                <a:tab pos="771114" algn="l"/>
              </a:tabLst>
            </a:pPr>
            <a:endParaRPr lang="fr-FR" altLang="fr-FR" sz="1100" dirty="0">
              <a:latin typeface="Calibri" panose="020F0502020204030204" pitchFamily="34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3336709" y="2627784"/>
            <a:ext cx="184582" cy="200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77111" tIns="38556" rIns="77111" bIns="38556" numCol="1" anchor="ctr" anchorCtr="0" compatLnSpc="1">
            <a:prstTxWarp prst="textNoShape">
              <a:avLst/>
            </a:prstTxWarp>
            <a:spAutoFit/>
          </a:bodyPr>
          <a:lstStyle/>
          <a:p>
            <a:pPr algn="just" defTabSz="771114" fontAlgn="base">
              <a:spcBef>
                <a:spcPct val="0"/>
              </a:spcBef>
              <a:spcAft>
                <a:spcPct val="0"/>
              </a:spcAft>
            </a:pPr>
            <a:r>
              <a:rPr lang="fr-FR" altLang="fr-FR" sz="800">
                <a:latin typeface="Arial" pitchFamily="34" charset="0"/>
                <a:ea typeface="Times New Roman" pitchFamily="18" charset="0"/>
                <a:cs typeface="Arial" pitchFamily="34" charset="0"/>
              </a:rPr>
              <a:t> </a:t>
            </a:r>
            <a:endParaRPr lang="fr-FR" altLang="fr-FR" sz="150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9"/>
          <p:cNvSpPr>
            <a:spLocks noChangeArrowheads="1"/>
          </p:cNvSpPr>
          <p:nvPr/>
        </p:nvSpPr>
        <p:spPr bwMode="auto">
          <a:xfrm>
            <a:off x="44624" y="4885293"/>
            <a:ext cx="6120679" cy="75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111" tIns="38556" rIns="77111" bIns="38556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240973" indent="-240973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1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Port du casque avec jugulaire</a:t>
            </a:r>
            <a:endParaRPr lang="fr-FR" altLang="fr-FR" sz="1100" dirty="0">
              <a:solidFill>
                <a:srgbClr val="953735"/>
              </a:solidFill>
              <a:latin typeface="Calibri" panose="020F0502020204030204" pitchFamily="34" charset="0"/>
            </a:endParaRPr>
          </a:p>
          <a:p>
            <a:pPr marL="240973" indent="-240973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100" dirty="0">
                <a:latin typeface="Calibri" panose="020F0502020204030204" pitchFamily="34" charset="0"/>
                <a:ea typeface="Times New Roman" pitchFamily="18" charset="0"/>
              </a:rPr>
              <a:t>Respecter les consignes de sécurité figurant dans la </a:t>
            </a:r>
            <a:r>
              <a:rPr lang="fr-FR" altLang="fr-FR" sz="11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notice d'utilisation</a:t>
            </a:r>
            <a:r>
              <a:rPr lang="fr-FR" altLang="fr-FR" sz="1100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 </a:t>
            </a:r>
            <a:r>
              <a:rPr lang="fr-FR" altLang="fr-FR" sz="1100" dirty="0">
                <a:latin typeface="Calibri" panose="020F0502020204030204" pitchFamily="34" charset="0"/>
                <a:ea typeface="Times New Roman" pitchFamily="18" charset="0"/>
              </a:rPr>
              <a:t>des équipements</a:t>
            </a:r>
            <a:endParaRPr lang="fr-FR" altLang="fr-FR" sz="1100" dirty="0">
              <a:latin typeface="Calibri" panose="020F0502020204030204" pitchFamily="34" charset="0"/>
            </a:endParaRPr>
          </a:p>
          <a:p>
            <a:pPr marL="240973" indent="-240973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100" dirty="0">
                <a:latin typeface="Calibri" panose="020F0502020204030204" pitchFamily="34" charset="0"/>
                <a:ea typeface="Times New Roman" pitchFamily="18" charset="0"/>
              </a:rPr>
              <a:t>Conserver en permanence le </a:t>
            </a:r>
            <a:r>
              <a:rPr lang="fr-FR" altLang="fr-FR" sz="11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facteur de chute le plus faible</a:t>
            </a:r>
            <a:r>
              <a:rPr lang="fr-FR" altLang="fr-FR" sz="1100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 </a:t>
            </a:r>
            <a:r>
              <a:rPr lang="fr-FR" altLang="fr-FR" sz="1100" dirty="0">
                <a:latin typeface="Calibri" panose="020F0502020204030204" pitchFamily="34" charset="0"/>
                <a:ea typeface="Times New Roman" pitchFamily="18" charset="0"/>
              </a:rPr>
              <a:t>possible</a:t>
            </a:r>
            <a:endParaRPr lang="fr-FR" altLang="fr-FR" sz="1100" dirty="0">
              <a:latin typeface="Calibri" panose="020F0502020204030204" pitchFamily="34" charset="0"/>
            </a:endParaRPr>
          </a:p>
          <a:p>
            <a:pPr defTabSz="771114" eaLnBrk="0" hangingPunct="0">
              <a:tabLst>
                <a:tab pos="192778" algn="l"/>
              </a:tabLst>
            </a:pPr>
            <a:endParaRPr lang="fr-FR" altLang="fr-FR" sz="1100" dirty="0">
              <a:latin typeface="Calibri" panose="020F0502020204030204" pitchFamily="34" charset="0"/>
            </a:endParaRPr>
          </a:p>
        </p:txBody>
      </p:sp>
      <p:pic>
        <p:nvPicPr>
          <p:cNvPr id="18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9" t="3113" r="51781" b="1167"/>
          <a:stretch>
            <a:fillRect/>
          </a:stretch>
        </p:blipFill>
        <p:spPr bwMode="auto">
          <a:xfrm>
            <a:off x="3670885" y="2748383"/>
            <a:ext cx="660531" cy="1110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" r="53102" b="6917"/>
          <a:stretch>
            <a:fillRect/>
          </a:stretch>
        </p:blipFill>
        <p:spPr bwMode="auto">
          <a:xfrm>
            <a:off x="4749205" y="2748383"/>
            <a:ext cx="654553" cy="111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Picture 4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8" t="1543" r="49925" b="2701"/>
          <a:stretch>
            <a:fillRect/>
          </a:stretch>
        </p:blipFill>
        <p:spPr bwMode="auto">
          <a:xfrm>
            <a:off x="2605190" y="2748393"/>
            <a:ext cx="661916" cy="1110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1" name="Picture 5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6" t="764" r="46254" b="3824"/>
          <a:stretch>
            <a:fillRect/>
          </a:stretch>
        </p:blipFill>
        <p:spPr bwMode="auto">
          <a:xfrm>
            <a:off x="1558455" y="2748393"/>
            <a:ext cx="658600" cy="1110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" name="Picture 7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9" t="2303" r="52350" b="4318"/>
          <a:stretch>
            <a:fillRect/>
          </a:stretch>
        </p:blipFill>
        <p:spPr bwMode="auto">
          <a:xfrm>
            <a:off x="525182" y="2751151"/>
            <a:ext cx="666333" cy="110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Text Box 82"/>
          <p:cNvSpPr txBox="1">
            <a:spLocks noChangeArrowheads="1"/>
          </p:cNvSpPr>
          <p:nvPr/>
        </p:nvSpPr>
        <p:spPr bwMode="auto">
          <a:xfrm>
            <a:off x="339520" y="3891504"/>
            <a:ext cx="1056640" cy="54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1042988"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042988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altLang="fr-FR" sz="1000" dirty="0">
                <a:latin typeface="+mn-lt"/>
                <a:cs typeface="Arial" panose="020B0604020202020204" pitchFamily="34" charset="0"/>
              </a:rPr>
              <a:t>Prendre le harnais par l’anneau dorsal</a:t>
            </a:r>
          </a:p>
        </p:txBody>
      </p:sp>
      <p:sp>
        <p:nvSpPr>
          <p:cNvPr id="24" name="Text Box 85"/>
          <p:cNvSpPr txBox="1">
            <a:spLocks noChangeArrowheads="1"/>
          </p:cNvSpPr>
          <p:nvPr/>
        </p:nvSpPr>
        <p:spPr bwMode="auto">
          <a:xfrm>
            <a:off x="1108128" y="3884826"/>
            <a:ext cx="1455221" cy="388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47" tIns="40074" rIns="80147" bIns="40074">
            <a:spAutoFit/>
          </a:bodyPr>
          <a:lstStyle>
            <a:lvl1pPr defTabSz="1042988"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042988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altLang="fr-FR" sz="1000" dirty="0">
                <a:latin typeface="+mn-lt"/>
                <a:cs typeface="Arial" panose="020B0604020202020204" pitchFamily="34" charset="0"/>
              </a:rPr>
              <a:t>Passez d’abord les bretelles</a:t>
            </a:r>
          </a:p>
        </p:txBody>
      </p:sp>
      <p:sp>
        <p:nvSpPr>
          <p:cNvPr id="25" name="Text Box 86"/>
          <p:cNvSpPr txBox="1">
            <a:spLocks noChangeArrowheads="1"/>
          </p:cNvSpPr>
          <p:nvPr/>
        </p:nvSpPr>
        <p:spPr bwMode="auto">
          <a:xfrm>
            <a:off x="2327996" y="3881315"/>
            <a:ext cx="1216304" cy="388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0147" tIns="40074" rIns="80147" bIns="40074">
            <a:spAutoFit/>
          </a:bodyPr>
          <a:lstStyle>
            <a:lvl1pPr defTabSz="1042988"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042988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altLang="fr-FR" sz="1000" dirty="0">
                <a:latin typeface="+mn-lt"/>
                <a:cs typeface="Arial" panose="020B0604020202020204" pitchFamily="34" charset="0"/>
              </a:rPr>
              <a:t>Bouclez et ajuster les cuissards.</a:t>
            </a:r>
          </a:p>
        </p:txBody>
      </p:sp>
      <p:sp>
        <p:nvSpPr>
          <p:cNvPr id="26" name="Text Box 87"/>
          <p:cNvSpPr txBox="1">
            <a:spLocks noChangeArrowheads="1"/>
          </p:cNvSpPr>
          <p:nvPr/>
        </p:nvSpPr>
        <p:spPr bwMode="auto">
          <a:xfrm>
            <a:off x="4435010" y="3852488"/>
            <a:ext cx="1219579" cy="54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1042988"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042988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altLang="fr-FR" sz="1000" dirty="0">
                <a:latin typeface="+mn-lt"/>
                <a:cs typeface="Arial" panose="020B0604020202020204" pitchFamily="34" charset="0"/>
              </a:rPr>
              <a:t>Faites les réglages pour que le harnais soit ajusté</a:t>
            </a:r>
          </a:p>
        </p:txBody>
      </p:sp>
      <p:sp>
        <p:nvSpPr>
          <p:cNvPr id="27" name="Text Box 88"/>
          <p:cNvSpPr txBox="1">
            <a:spLocks noChangeArrowheads="1"/>
          </p:cNvSpPr>
          <p:nvPr/>
        </p:nvSpPr>
        <p:spPr bwMode="auto">
          <a:xfrm>
            <a:off x="3484392" y="3871442"/>
            <a:ext cx="1027488" cy="54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1042988"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042988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altLang="fr-FR" sz="1000" dirty="0">
                <a:latin typeface="+mn-lt"/>
                <a:cs typeface="Arial" panose="020B0604020202020204" pitchFamily="34" charset="0"/>
              </a:rPr>
              <a:t>Bouclez et régler la sangle de poitrine</a:t>
            </a:r>
          </a:p>
        </p:txBody>
      </p:sp>
      <p:pic>
        <p:nvPicPr>
          <p:cNvPr id="28" name="Picture 8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" t="2875" r="50690" b="4869"/>
          <a:stretch>
            <a:fillRect/>
          </a:stretch>
        </p:blipFill>
        <p:spPr bwMode="auto">
          <a:xfrm>
            <a:off x="5847569" y="2748383"/>
            <a:ext cx="663407" cy="1110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BE0E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9" name="Text Box 90"/>
          <p:cNvSpPr txBox="1">
            <a:spLocks noChangeArrowheads="1"/>
          </p:cNvSpPr>
          <p:nvPr/>
        </p:nvSpPr>
        <p:spPr bwMode="auto">
          <a:xfrm>
            <a:off x="5676918" y="3871442"/>
            <a:ext cx="1004708" cy="54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0147" tIns="40074" rIns="80147" bIns="40074">
            <a:spAutoFit/>
          </a:bodyPr>
          <a:lstStyle>
            <a:lvl1pPr defTabSz="1042988">
              <a:defRPr sz="21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1042988">
              <a:defRPr sz="21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1042988">
              <a:defRPr sz="2100">
                <a:solidFill>
                  <a:schemeClr val="tx1"/>
                </a:solidFill>
                <a:latin typeface="Arial" charset="0"/>
              </a:defRPr>
            </a:lvl5pPr>
            <a:lvl6pPr marL="25146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6pPr>
            <a:lvl7pPr marL="29718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7pPr>
            <a:lvl8pPr marL="34290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8pPr>
            <a:lvl9pPr marL="3886200" indent="-228600" defTabSz="1042988" eaLnBrk="0" fontAlgn="base" hangingPunct="0">
              <a:spcBef>
                <a:spcPct val="0"/>
              </a:spcBef>
              <a:spcAft>
                <a:spcPct val="0"/>
              </a:spcAft>
              <a:defRPr sz="21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fr-FR" altLang="fr-FR" sz="1000" dirty="0">
                <a:latin typeface="+mn-lt"/>
                <a:cs typeface="Arial" panose="020B0604020202020204" pitchFamily="34" charset="0"/>
              </a:rPr>
              <a:t>Vérifier le réglage de vos cuissardes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7571" y="5621712"/>
            <a:ext cx="2527439" cy="27493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" name="ZoneTexte 29"/>
          <p:cNvSpPr txBox="1"/>
          <p:nvPr/>
        </p:nvSpPr>
        <p:spPr>
          <a:xfrm>
            <a:off x="1874804" y="7796466"/>
            <a:ext cx="105664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000" b="1" dirty="0"/>
              <a:t>Avec absorbeur</a:t>
            </a:r>
          </a:p>
        </p:txBody>
      </p:sp>
      <p:sp>
        <p:nvSpPr>
          <p:cNvPr id="32" name="ZoneTexte 31"/>
          <p:cNvSpPr txBox="1"/>
          <p:nvPr/>
        </p:nvSpPr>
        <p:spPr>
          <a:xfrm>
            <a:off x="1897807" y="8091829"/>
            <a:ext cx="1056641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1000" b="1" dirty="0"/>
              <a:t>Sans absorbeur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95323" y="1583688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cs typeface="Arial" pitchFamily="34" charset="0"/>
              </a:rPr>
              <a:t>Choix</a:t>
            </a:r>
            <a:r>
              <a:rPr lang="en-US" sz="1400" b="1" dirty="0">
                <a:cs typeface="Arial" pitchFamily="34" charset="0"/>
              </a:rPr>
              <a:t> du point </a:t>
            </a:r>
            <a:r>
              <a:rPr lang="en-US" sz="1400" b="1" dirty="0" err="1">
                <a:cs typeface="Arial" pitchFamily="34" charset="0"/>
              </a:rPr>
              <a:t>d’ancrage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16632" y="2483768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Arial" pitchFamily="34" charset="0"/>
              </a:rPr>
              <a:t>Comment </a:t>
            </a:r>
            <a:r>
              <a:rPr lang="en-US" sz="1400" b="1" dirty="0" err="1">
                <a:cs typeface="Arial" pitchFamily="34" charset="0"/>
              </a:rPr>
              <a:t>mettre</a:t>
            </a:r>
            <a:r>
              <a:rPr lang="en-US" sz="1400" b="1" dirty="0">
                <a:cs typeface="Arial" pitchFamily="34" charset="0"/>
              </a:rPr>
              <a:t> son </a:t>
            </a:r>
            <a:r>
              <a:rPr lang="en-US" sz="1400" b="1" dirty="0" err="1">
                <a:cs typeface="Arial" pitchFamily="34" charset="0"/>
              </a:rPr>
              <a:t>harnais</a:t>
            </a:r>
            <a:r>
              <a:rPr lang="en-US" sz="1400" b="1" dirty="0">
                <a:cs typeface="Arial" pitchFamily="34" charset="0"/>
              </a:rPr>
              <a:t> 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03609" y="4543474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Arial" pitchFamily="34" charset="0"/>
              </a:rPr>
              <a:t>Pendant </a:t>
            </a:r>
            <a:r>
              <a:rPr lang="en-US" sz="1400" b="1" dirty="0" err="1">
                <a:cs typeface="Arial" pitchFamily="34" charset="0"/>
              </a:rPr>
              <a:t>l’utilisation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5108768" y="971600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2 du 28/06/2018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9" cstate="print">
            <a:lum bright="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69" y="4856337"/>
            <a:ext cx="587027" cy="4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1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342900" y="119675"/>
            <a:ext cx="6172200" cy="851925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rgbClr val="953735"/>
                </a:solidFill>
              </a:rPr>
              <a:t>Travail en hauteur</a:t>
            </a:r>
            <a:br>
              <a:rPr lang="fr-FR" sz="2400" dirty="0">
                <a:solidFill>
                  <a:srgbClr val="953735"/>
                </a:solidFill>
              </a:rPr>
            </a:br>
            <a:r>
              <a:rPr lang="fr-FR" sz="1800" dirty="0">
                <a:solidFill>
                  <a:srgbClr val="0070C0"/>
                </a:solidFill>
              </a:rPr>
              <a:t>Travail à la Nacelle / PEMP</a:t>
            </a:r>
          </a:p>
        </p:txBody>
      </p:sp>
      <p:sp>
        <p:nvSpPr>
          <p:cNvPr id="20" name="Espace réservé du numéro de diapositive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sz="600" dirty="0"/>
              <a:t>Page </a:t>
            </a:r>
            <a:fld id="{CF4668DC-857F-487D-BFFA-8C0CA5037977}" type="slidenum">
              <a:rPr lang="fr-BE" sz="600" smtClean="0"/>
              <a:t>4</a:t>
            </a:fld>
            <a:endParaRPr lang="fr-BE" sz="600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897C7160-2AD5-84F0-1B66-9E07E9892234}"/>
              </a:ext>
            </a:extLst>
          </p:cNvPr>
          <p:cNvSpPr txBox="1"/>
          <p:nvPr/>
        </p:nvSpPr>
        <p:spPr>
          <a:xfrm>
            <a:off x="5032247" y="927490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3 du 18/08/2024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FAB30E9-C592-9CE3-A5B1-ED737E88238A}"/>
              </a:ext>
            </a:extLst>
          </p:cNvPr>
          <p:cNvSpPr txBox="1"/>
          <p:nvPr/>
        </p:nvSpPr>
        <p:spPr>
          <a:xfrm>
            <a:off x="6048402" y="7763218"/>
            <a:ext cx="8597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>
                <a:solidFill>
                  <a:srgbClr val="1776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fr-FR" sz="700" b="1" dirty="0">
                <a:solidFill>
                  <a:srgbClr val="1776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FS 079 convention de prêt de matériel</a:t>
            </a:r>
          </a:p>
        </p:txBody>
      </p:sp>
      <p:sp>
        <p:nvSpPr>
          <p:cNvPr id="5" name="ZoneTexte 65">
            <a:extLst>
              <a:ext uri="{FF2B5EF4-FFF2-40B4-BE49-F238E27FC236}">
                <a16:creationId xmlns:a16="http://schemas.microsoft.com/office/drawing/2014/main" id="{D0593667-F931-8E1B-7C42-F018FF768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973" y="6279114"/>
            <a:ext cx="6146027" cy="2662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 defTabSz="912813">
              <a:tabLst>
                <a:tab pos="912813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12813">
              <a:tabLst>
                <a:tab pos="912813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12813">
              <a:tabLst>
                <a:tab pos="912813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12813">
              <a:tabLst>
                <a:tab pos="912813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12813">
              <a:tabLst>
                <a:tab pos="912813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tabLst>
                <a:tab pos="912813" algn="l"/>
              </a:tabLs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82245" indent="-182245" algn="just">
              <a:buClr>
                <a:srgbClr val="19194D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latin typeface="Calibri"/>
                <a:ea typeface="Times New Roman" panose="02020603050405020304" pitchFamily="18" charset="0"/>
                <a:cs typeface="Calibri"/>
              </a:rPr>
              <a:t>Port du casque </a:t>
            </a:r>
            <a:r>
              <a:rPr lang="fr-FR" altLang="fr-FR" sz="1000" u="sng" dirty="0">
                <a:latin typeface="Calibri"/>
                <a:ea typeface="Times New Roman" panose="02020603050405020304" pitchFamily="18" charset="0"/>
                <a:cs typeface="Calibri"/>
              </a:rPr>
              <a:t>avec jugulaire et gilet haute visibilité</a:t>
            </a:r>
          </a:p>
          <a:p>
            <a:pPr marL="182245" indent="-182245" algn="just">
              <a:buClr>
                <a:srgbClr val="19194D"/>
              </a:buClr>
              <a:buFont typeface="Arial" panose="020B0604020202020204" pitchFamily="34" charset="0"/>
              <a:buChar char="•"/>
            </a:pPr>
            <a:r>
              <a:rPr lang="fr-FR" altLang="fr-FR" sz="10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Port d’une longe </a:t>
            </a:r>
            <a:r>
              <a:rPr lang="fr-FR" altLang="fr-FR" sz="1000" b="1" u="sng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sans</a:t>
            </a:r>
            <a:r>
              <a:rPr lang="fr-FR" altLang="fr-FR" sz="10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 absorbeur (en mode retenue - 1,5m max ou d’une longes réglables constamment sous tension)</a:t>
            </a:r>
            <a:endParaRPr lang="fr-FR" sz="1000" dirty="0">
              <a:latin typeface="Calibri"/>
              <a:cs typeface="Calibri"/>
            </a:endParaRPr>
          </a:p>
          <a:p>
            <a:pPr marL="182245" indent="-182245" algn="just">
              <a:buClr>
                <a:srgbClr val="19194D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latin typeface="Calibri"/>
                <a:ea typeface="Times New Roman" panose="02020603050405020304" pitchFamily="18" charset="0"/>
                <a:cs typeface="Calibri"/>
              </a:rPr>
              <a:t>Port et attache du harnais à la nacelle (endroit prévu à cet effet et pas le garde-corps car risque de bascule vers l’extérieur)</a:t>
            </a:r>
            <a:endParaRPr lang="fr-FR" sz="1000" dirty="0">
              <a:cs typeface="Arial" panose="020B0604020202020204" pitchFamily="34" charset="0"/>
            </a:endParaRPr>
          </a:p>
          <a:p>
            <a:pPr marL="171450" lvl="1" indent="-171450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812800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Balisage de la zone de travail pour empêcher le passage de personnes à l’intérieur de la zone et sous la nacelle</a:t>
            </a:r>
          </a:p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solidFill>
                  <a:srgbClr val="C00000"/>
                </a:solidFill>
                <a:latin typeface="Calibri"/>
                <a:ea typeface="Times New Roman" panose="02020603050405020304" pitchFamily="18" charset="0"/>
                <a:cs typeface="Calibri"/>
              </a:rPr>
              <a:t>Présence d’un surveillant (vigie) au sol : </a:t>
            </a:r>
            <a:r>
              <a:rPr lang="fr-FR" altLang="fr-FR" sz="10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2</a:t>
            </a:r>
            <a:r>
              <a:rPr lang="fr-FR" altLang="fr-FR" sz="1000" b="1" baseline="30000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ème</a:t>
            </a:r>
            <a:r>
              <a:rPr lang="fr-FR" altLang="fr-FR" sz="10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 personne formée</a:t>
            </a:r>
            <a:r>
              <a:rPr lang="fr-FR" altLang="fr-FR" sz="1000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 </a:t>
            </a: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exerçant le rôle de vigie (peut être une personne</a:t>
            </a:r>
            <a:r>
              <a:rPr lang="fr-FR" altLang="fr-FR" sz="1000" dirty="0">
                <a:latin typeface="Calibri" panose="020F0502020204030204" pitchFamily="34" charset="0"/>
              </a:rPr>
              <a:t> </a:t>
            </a: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de chez le client, ou du sous-traitant)</a:t>
            </a:r>
            <a:r>
              <a:rPr lang="fr-FR" altLang="fr-FR" sz="1000" dirty="0">
                <a:latin typeface="Calibri" panose="020F0502020204030204" pitchFamily="34" charset="0"/>
              </a:rPr>
              <a:t> </a:t>
            </a: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La vigie doit obligatoirement disposer d’une autorisation de conduite, même s’il s’agit d’un salarié de notre client ou de notre sous-traitant)</a:t>
            </a:r>
            <a:endParaRPr lang="fr-FR" altLang="fr-FR" sz="1000" dirty="0">
              <a:solidFill>
                <a:srgbClr val="C00000"/>
              </a:solidFill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82245" indent="-182245">
              <a:lnSpc>
                <a:spcPct val="115000"/>
              </a:lnSpc>
              <a:buClr>
                <a:srgbClr val="632523"/>
              </a:buClr>
              <a:tabLst>
                <a:tab pos="266700" algn="l"/>
                <a:tab pos="912813" algn="l"/>
              </a:tabLst>
            </a:pPr>
            <a:r>
              <a:rPr lang="fr-FR" altLang="fr-FR" sz="1000" dirty="0">
                <a:latin typeface="Calibri"/>
                <a:ea typeface="Times New Roman" panose="02020603050405020304" pitchFamily="18" charset="0"/>
                <a:cs typeface="Calibri"/>
              </a:rPr>
              <a:t>	formé /interventions et consignes d’urgences </a:t>
            </a:r>
            <a:endParaRPr lang="fr-FR" altLang="fr-FR" sz="10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latin typeface="Calibri"/>
                <a:ea typeface="Times New Roman" panose="02020603050405020304" pitchFamily="18" charset="0"/>
                <a:cs typeface="Calibri"/>
              </a:rPr>
              <a:t>Avoir son autorisation de conduite et respecter les consignes de sécurité vues en formation</a:t>
            </a:r>
          </a:p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latin typeface="Calibri"/>
                <a:cs typeface="Calibri"/>
              </a:rPr>
              <a:t>Vous pouvez utiliser la nacelle du client sous réserve de signer une convention de prêt de matériel </a:t>
            </a:r>
          </a:p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</a:rPr>
              <a:t>Aucune intervention en nacelle ne doit être effectuée à moins de 3m de lignes électriques sous tension</a:t>
            </a:r>
          </a:p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endParaRPr lang="fr-FR" altLang="fr-FR" sz="1000" dirty="0">
              <a:latin typeface="Calibri"/>
              <a:cs typeface="Calibri"/>
            </a:endParaRPr>
          </a:p>
          <a:p>
            <a:pPr marL="0" indent="0">
              <a:lnSpc>
                <a:spcPct val="115000"/>
              </a:lnSpc>
              <a:buClr>
                <a:srgbClr val="632523"/>
              </a:buClr>
            </a:pPr>
            <a:endParaRPr lang="fr-FR" altLang="fr-FR" sz="1000" dirty="0"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  <p:pic>
        <p:nvPicPr>
          <p:cNvPr id="7" name="Image 63" descr="Une image contenant transport&#10;&#10;Description générée automatiquement">
            <a:extLst>
              <a:ext uri="{FF2B5EF4-FFF2-40B4-BE49-F238E27FC236}">
                <a16:creationId xmlns:a16="http://schemas.microsoft.com/office/drawing/2014/main" id="{83D7C0B5-56B8-8054-70B2-C4FC6A6EA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4382" y="6241532"/>
            <a:ext cx="577591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5E4D2619-4A3F-64EE-266A-607300916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82" y="6938943"/>
            <a:ext cx="634893" cy="947110"/>
          </a:xfrm>
          <a:prstGeom prst="rect">
            <a:avLst/>
          </a:prstGeom>
        </p:spPr>
      </p:pic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2A0E8BE4-786E-924E-1A7B-4D7729DEC6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0167427"/>
              </p:ext>
            </p:extLst>
          </p:nvPr>
        </p:nvGraphicFramePr>
        <p:xfrm>
          <a:off x="374812" y="4268382"/>
          <a:ext cx="6024595" cy="1785620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024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6766">
                <a:tc>
                  <a:txBody>
                    <a:bodyPr/>
                    <a:lstStyle/>
                    <a:p>
                      <a:pPr algn="just">
                        <a:lnSpc>
                          <a:spcPts val="1300"/>
                        </a:lnSpc>
                        <a:spcAft>
                          <a:spcPts val="0"/>
                        </a:spcAft>
                      </a:pPr>
                      <a:r>
                        <a:rPr lang="fr-FR" sz="900" b="1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Vérifications au sol</a:t>
                      </a:r>
                    </a:p>
                    <a:p>
                      <a:pPr marL="174625" lvl="0" indent="-174625" algn="just">
                        <a:lnSpc>
                          <a:spcPts val="1300"/>
                        </a:lnSpc>
                        <a:spcAft>
                          <a:spcPts val="0"/>
                        </a:spcAft>
                        <a:buClr>
                          <a:schemeClr val="accent2">
                            <a:lumMod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/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Vérification visuelle</a:t>
                      </a:r>
                    </a:p>
                    <a:p>
                      <a:pPr marL="742950" lvl="1" indent="-285750" algn="just">
                        <a:spcAft>
                          <a:spcPts val="0"/>
                        </a:spcAft>
                        <a:buFont typeface="Arial"/>
                        <a:buChar char="–"/>
                        <a:tabLst>
                          <a:tab pos="50165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Plaque et marquages</a:t>
                      </a:r>
                    </a:p>
                    <a:p>
                      <a:pPr marL="742950" lvl="1" indent="-285750" algn="just">
                        <a:spcAft>
                          <a:spcPts val="0"/>
                        </a:spcAft>
                        <a:buFont typeface="Arial"/>
                        <a:buChar char="–"/>
                        <a:tabLst>
                          <a:tab pos="50165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Aspect extérieur et structure</a:t>
                      </a:r>
                    </a:p>
                    <a:p>
                      <a:pPr marL="742950" lvl="1" indent="-285750" algn="just">
                        <a:spcAft>
                          <a:spcPts val="0"/>
                        </a:spcAft>
                        <a:buFont typeface="Arial"/>
                        <a:buChar char="–"/>
                        <a:tabLst>
                          <a:tab pos="50165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Pneus ou bandages</a:t>
                      </a:r>
                    </a:p>
                    <a:p>
                      <a:pPr marL="742950" lvl="1" indent="-285750" algn="just">
                        <a:spcAft>
                          <a:spcPts val="0"/>
                        </a:spcAft>
                        <a:buFont typeface="Arial"/>
                        <a:buChar char="–"/>
                        <a:tabLst>
                          <a:tab pos="50165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Canalisations et vérins</a:t>
                      </a:r>
                    </a:p>
                    <a:p>
                      <a:pPr marL="174625" lvl="0" indent="-174625" algn="just">
                        <a:lnSpc>
                          <a:spcPts val="1300"/>
                        </a:lnSpc>
                        <a:spcAft>
                          <a:spcPts val="0"/>
                        </a:spcAft>
                        <a:buClr>
                          <a:schemeClr val="accent2">
                            <a:lumMod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22860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Niveaux (huile hydraulique, carburant,</a:t>
                      </a:r>
                    </a:p>
                    <a:p>
                      <a:pPr marL="0" lvl="0" indent="0" algn="just">
                        <a:lnSpc>
                          <a:spcPts val="1300"/>
                        </a:lnSpc>
                        <a:spcAft>
                          <a:spcPts val="0"/>
                        </a:spcAft>
                        <a:buClr>
                          <a:schemeClr val="accent2">
                            <a:lumMod val="50000"/>
                          </a:schemeClr>
                        </a:buClr>
                        <a:buFont typeface="Wingdings" panose="05000000000000000000" pitchFamily="2" charset="2"/>
                        <a:buNone/>
                        <a:tabLst>
                          <a:tab pos="22860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 liquide refroidissement…)</a:t>
                      </a:r>
                    </a:p>
                    <a:p>
                      <a:pPr marL="174625" lvl="0" indent="-174625" algn="just">
                        <a:lnSpc>
                          <a:spcPts val="1300"/>
                        </a:lnSpc>
                        <a:spcAft>
                          <a:spcPts val="0"/>
                        </a:spcAft>
                        <a:buClr>
                          <a:schemeClr val="accent2">
                            <a:lumMod val="50000"/>
                          </a:schemeClr>
                        </a:buClr>
                        <a:buFont typeface="Wingdings" panose="05000000000000000000" pitchFamily="2" charset="2"/>
                        <a:buChar char="§"/>
                        <a:tabLst>
                          <a:tab pos="22860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Poste de commande sol</a:t>
                      </a:r>
                    </a:p>
                    <a:p>
                      <a:pPr marL="742950" lvl="1" indent="-285750" algn="just">
                        <a:spcAft>
                          <a:spcPts val="0"/>
                        </a:spcAft>
                        <a:buFont typeface="Arial"/>
                        <a:buChar char="–"/>
                        <a:tabLst>
                          <a:tab pos="50165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Postes de secours et de dépannage</a:t>
                      </a:r>
                    </a:p>
                    <a:p>
                      <a:pPr marL="742950" lvl="1" indent="-285750" algn="just">
                        <a:spcAft>
                          <a:spcPts val="0"/>
                        </a:spcAft>
                        <a:buFont typeface="Arial"/>
                        <a:buChar char="–"/>
                        <a:tabLst>
                          <a:tab pos="50165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Voyants et indicateurs</a:t>
                      </a:r>
                    </a:p>
                    <a:p>
                      <a:pPr marL="742950" lvl="1" indent="-285750" algn="just">
                        <a:spcAft>
                          <a:spcPts val="0"/>
                        </a:spcAft>
                        <a:buFont typeface="Arial"/>
                        <a:buChar char="–"/>
                        <a:tabLst>
                          <a:tab pos="501650" algn="l"/>
                        </a:tabLst>
                      </a:pPr>
                      <a:r>
                        <a:rPr lang="fr-FR" sz="900" b="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</a:rPr>
                        <a:t>Arrêt d'urgence</a:t>
                      </a:r>
                    </a:p>
                  </a:txBody>
                  <a:tcPr marL="59372" marR="59372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2" name="il_fi" descr="http://t3.gstatic.com/images?q=tbn:ANd9GcTCj8xDEQkrjG6zTZtI0XAN0l1inwteJvkULn4BuBVKWQfPrcGDOR1GrlQC">
            <a:extLst>
              <a:ext uri="{FF2B5EF4-FFF2-40B4-BE49-F238E27FC236}">
                <a16:creationId xmlns:a16="http://schemas.microsoft.com/office/drawing/2014/main" id="{4309EB6F-B33B-E248-9432-DFCB84BB9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984" y="2344663"/>
            <a:ext cx="1435314" cy="1608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4">
            <a:extLst>
              <a:ext uri="{FF2B5EF4-FFF2-40B4-BE49-F238E27FC236}">
                <a16:creationId xmlns:a16="http://schemas.microsoft.com/office/drawing/2014/main" id="{5DDF925F-305B-E5B3-C266-AAE5D3A282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530" y="1272503"/>
            <a:ext cx="6618348" cy="939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111" tIns="38556" rIns="77111" bIns="38556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marL="171450" indent="-171450" algn="ctr" defTabSz="771114" eaLnBrk="0" hangingPunct="0">
              <a:buFont typeface="Arial" panose="020B0604020202020204" pitchFamily="34" charset="0"/>
              <a:buChar char="•"/>
              <a:tabLst>
                <a:tab pos="192778" algn="l"/>
              </a:tabLst>
            </a:pPr>
            <a:endParaRPr lang="fr-FR" altLang="fr-FR" sz="600" b="1" dirty="0">
              <a:solidFill>
                <a:srgbClr val="C00000"/>
              </a:solidFill>
              <a:latin typeface="Calibri" panose="020F0502020204030204" pitchFamily="34" charset="0"/>
              <a:ea typeface="Times New Roman" pitchFamily="18" charset="0"/>
            </a:endParaRPr>
          </a:p>
          <a:p>
            <a:pPr marL="171450" indent="-171450" algn="just" defTabSz="771114" eaLnBrk="0" hangingPunct="0">
              <a:buFont typeface="Arial" panose="020B0604020202020204" pitchFamily="34" charset="0"/>
              <a:buChar char="•"/>
              <a:tabLst>
                <a:tab pos="192778" algn="l"/>
              </a:tabLst>
            </a:pPr>
            <a:r>
              <a:rPr lang="fr-FR" altLang="fr-FR" sz="10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</a:rPr>
              <a:t>La conduite de nacelle est réservée au personnel formé, et détenteur d'une 			autorisation de conduite et CACES PEMP ainsi qu’au port du harnais </a:t>
            </a:r>
          </a:p>
          <a:p>
            <a:pPr marL="171450" indent="-171450" algn="just" defTabSz="771114" eaLnBrk="0" hangingPunct="0">
              <a:buFont typeface="Arial" panose="020B0604020202020204" pitchFamily="34" charset="0"/>
              <a:buChar char="•"/>
              <a:tabLst>
                <a:tab pos="192778" algn="l"/>
              </a:tabLst>
            </a:pPr>
            <a:r>
              <a:rPr lang="fr-FR" altLang="fr-FR" sz="10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</a:rPr>
              <a:t>La personne au sol doit être formée et détenteur d'une autorisation de conduite </a:t>
            </a:r>
          </a:p>
          <a:p>
            <a:pPr marL="171450" indent="-171450" algn="just" defTabSz="771114" eaLnBrk="0" hangingPunct="0">
              <a:buFont typeface="Arial" panose="020B0604020202020204" pitchFamily="34" charset="0"/>
              <a:buChar char="•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</a:rPr>
              <a:t>Une personne ne possédant pas d’autorisation de conduite ne peut monter dans le panier que si elle est accompagnée d’une tierce personne formée et habilité à la conduite PEMP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704B26B-8187-7713-1890-84DE1FF3B6CB}"/>
              </a:ext>
            </a:extLst>
          </p:cNvPr>
          <p:cNvSpPr/>
          <p:nvPr/>
        </p:nvSpPr>
        <p:spPr>
          <a:xfrm>
            <a:off x="2866554" y="4235298"/>
            <a:ext cx="2434654" cy="925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300"/>
              </a:lnSpc>
            </a:pPr>
            <a:r>
              <a:rPr lang="fr-FR" sz="900" b="1" dirty="0">
                <a:solidFill>
                  <a:prstClr val="black"/>
                </a:solidFill>
                <a:latin typeface="Calibri" panose="020F0502020204030204" pitchFamily="34" charset="0"/>
              </a:rPr>
              <a:t>Vérifications en élévation</a:t>
            </a:r>
          </a:p>
          <a:p>
            <a:pPr marL="174625" lvl="0" indent="-174625" algn="just">
              <a:lnSpc>
                <a:spcPts val="1300"/>
              </a:lnSpc>
              <a:buClr>
                <a:srgbClr val="C0504D">
                  <a:lumMod val="50000"/>
                </a:srgbClr>
              </a:buClr>
              <a:buFont typeface="Wingdings" panose="05000000000000000000" pitchFamily="2" charset="2"/>
              <a:buChar char="§"/>
              <a:tabLst>
                <a:tab pos="228600" algn="l"/>
              </a:tabLst>
            </a:pPr>
            <a:r>
              <a:rPr lang="fr-FR" sz="900" dirty="0">
                <a:solidFill>
                  <a:prstClr val="black"/>
                </a:solidFill>
                <a:latin typeface="Calibri" panose="020F0502020204030204" pitchFamily="34" charset="0"/>
              </a:rPr>
              <a:t>Dispositifs de sécurité (limiteur de dévers, charge, moment)</a:t>
            </a:r>
          </a:p>
          <a:p>
            <a:pPr marL="174625" lvl="0" indent="-174625" algn="just">
              <a:lnSpc>
                <a:spcPts val="1300"/>
              </a:lnSpc>
              <a:buClr>
                <a:srgbClr val="C0504D">
                  <a:lumMod val="50000"/>
                </a:srgbClr>
              </a:buClr>
              <a:buFont typeface="Wingdings" panose="05000000000000000000" pitchFamily="2" charset="2"/>
              <a:buChar char="§"/>
              <a:tabLst>
                <a:tab pos="228600" algn="l"/>
              </a:tabLst>
            </a:pPr>
            <a:r>
              <a:rPr lang="fr-FR" sz="900" dirty="0">
                <a:solidFill>
                  <a:prstClr val="black"/>
                </a:solidFill>
                <a:latin typeface="Calibri" panose="020F0502020204030204" pitchFamily="34" charset="0"/>
              </a:rPr>
              <a:t>Poste de commande nacelle</a:t>
            </a:r>
          </a:p>
          <a:p>
            <a:pPr marL="174625" lvl="0" indent="-174625" algn="just">
              <a:lnSpc>
                <a:spcPts val="1300"/>
              </a:lnSpc>
              <a:buClr>
                <a:srgbClr val="C0504D">
                  <a:lumMod val="50000"/>
                </a:srgbClr>
              </a:buClr>
              <a:buFont typeface="Wingdings" panose="05000000000000000000" pitchFamily="2" charset="2"/>
              <a:buChar char="§"/>
              <a:tabLst>
                <a:tab pos="228600" algn="l"/>
              </a:tabLst>
            </a:pPr>
            <a:r>
              <a:rPr lang="fr-FR" sz="900" dirty="0">
                <a:solidFill>
                  <a:prstClr val="black"/>
                </a:solidFill>
                <a:latin typeface="Calibri" panose="020F0502020204030204" pitchFamily="34" charset="0"/>
              </a:rPr>
              <a:t>Arrêt d'urgence</a:t>
            </a:r>
            <a:endParaRPr lang="fr-FR" sz="900" dirty="0">
              <a:solidFill>
                <a:prstClr val="black"/>
              </a:solidFill>
              <a:latin typeface="Calibri" panose="020F0502020204030204" pitchFamily="34" charset="0"/>
              <a:ea typeface="Times New Roman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F9960E-2D56-C4D0-3849-45E7CA8570B0}"/>
              </a:ext>
            </a:extLst>
          </p:cNvPr>
          <p:cNvSpPr/>
          <p:nvPr/>
        </p:nvSpPr>
        <p:spPr>
          <a:xfrm>
            <a:off x="77199" y="2159752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Avant de commencer à travailler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5AF8B76D-7684-8FA0-4179-511F976ECC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42" y="2180742"/>
            <a:ext cx="6618348" cy="2139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111" tIns="38556" rIns="77111" bIns="38556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2286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 defTabSz="771114" eaLnBrk="0" hangingPunct="0">
              <a:tabLst>
                <a:tab pos="192778" algn="l"/>
              </a:tabLst>
            </a:pPr>
            <a:endParaRPr lang="fr-FR" altLang="fr-FR" sz="1000" b="1" dirty="0">
              <a:solidFill>
                <a:srgbClr val="953735"/>
              </a:solidFill>
              <a:latin typeface="Calibri" panose="020F0502020204030204" pitchFamily="34" charset="0"/>
              <a:ea typeface="Times New Roman" pitchFamily="18" charset="0"/>
            </a:endParaRPr>
          </a:p>
          <a:p>
            <a:pPr algn="just" defTabSz="771114" eaLnBrk="0" hangingPunct="0">
              <a:tabLst>
                <a:tab pos="192778" algn="l"/>
              </a:tabLst>
            </a:pPr>
            <a:r>
              <a:rPr lang="fr-FR" altLang="fr-FR" sz="1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itchFamily="18" charset="0"/>
              </a:rPr>
              <a:t>OBLIGATION DE REDIGER UN PDP plan de prévention : avec le client et nos sous-traitants</a:t>
            </a:r>
          </a:p>
          <a:p>
            <a:pPr algn="just" defTabSz="771114" eaLnBrk="0" hangingPunct="0">
              <a:tabLst>
                <a:tab pos="192778" algn="l"/>
              </a:tabLst>
            </a:pPr>
            <a:endParaRPr lang="fr-FR" altLang="fr-FR" sz="300" b="1" dirty="0">
              <a:solidFill>
                <a:srgbClr val="953735"/>
              </a:solidFill>
              <a:latin typeface="Calibri" panose="020F0502020204030204" pitchFamily="34" charset="0"/>
              <a:ea typeface="Times New Roman" pitchFamily="18" charset="0"/>
            </a:endParaRPr>
          </a:p>
          <a:p>
            <a:pPr algn="just" defTabSz="771114" eaLnBrk="0" hangingPunct="0"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Il doit prendre en compte notamment :</a:t>
            </a:r>
            <a:endParaRPr lang="fr-FR" altLang="fr-FR" sz="1000" dirty="0">
              <a:latin typeface="Calibri" panose="020F0502020204030204" pitchFamily="34" charset="0"/>
            </a:endParaRPr>
          </a:p>
          <a:p>
            <a:pPr marL="240973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Disponibilité des documents</a:t>
            </a:r>
            <a:endParaRPr lang="fr-FR" altLang="fr-FR" sz="1000" dirty="0">
              <a:solidFill>
                <a:srgbClr val="953735"/>
              </a:solidFill>
              <a:latin typeface="Calibri" panose="020F0502020204030204" pitchFamily="34" charset="0"/>
            </a:endParaRPr>
          </a:p>
          <a:p>
            <a:pPr marL="626530" lvl="1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Certificat de conformité</a:t>
            </a:r>
            <a:endParaRPr lang="fr-FR" altLang="fr-FR" sz="1000" dirty="0">
              <a:latin typeface="Calibri" panose="020F0502020204030204" pitchFamily="34" charset="0"/>
            </a:endParaRPr>
          </a:p>
          <a:p>
            <a:pPr marL="626530" lvl="1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Notice d'utilisation</a:t>
            </a:r>
            <a:endParaRPr lang="fr-FR" altLang="fr-FR" sz="1000" dirty="0">
              <a:latin typeface="Calibri" panose="020F0502020204030204" pitchFamily="34" charset="0"/>
            </a:endParaRPr>
          </a:p>
          <a:p>
            <a:pPr marL="626530" lvl="1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Dernière vérification périodique (PEMP &lt; 6 mois)</a:t>
            </a:r>
          </a:p>
          <a:p>
            <a:pPr marL="240973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Examen d'adéquation</a:t>
            </a:r>
            <a:r>
              <a:rPr lang="fr-FR" altLang="fr-FR" sz="1000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 </a:t>
            </a: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– matériel adapté au travail à réaliser </a:t>
            </a:r>
            <a:endParaRPr lang="fr-FR" altLang="fr-FR" sz="1000" dirty="0">
              <a:latin typeface="Calibri" panose="020F0502020204030204" pitchFamily="34" charset="0"/>
            </a:endParaRPr>
          </a:p>
          <a:p>
            <a:pPr marL="626530" lvl="1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Encombrement compatible avec les accès et la zone de travail</a:t>
            </a:r>
            <a:endParaRPr lang="fr-FR" altLang="fr-FR" sz="1000" dirty="0">
              <a:latin typeface="Calibri" panose="020F0502020204030204" pitchFamily="34" charset="0"/>
            </a:endParaRPr>
          </a:p>
          <a:p>
            <a:pPr marL="626530" lvl="1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Dimensions adaptées aux endroits à atteindre</a:t>
            </a:r>
            <a:endParaRPr lang="fr-FR" altLang="fr-FR" sz="1000" dirty="0">
              <a:latin typeface="Calibri" panose="020F0502020204030204" pitchFamily="34" charset="0"/>
            </a:endParaRPr>
          </a:p>
          <a:p>
            <a:pPr marL="626530" lvl="1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Limitations compatibles avec la tâche à réaliser (poids et déport maximum, vent …)</a:t>
            </a:r>
            <a:endParaRPr lang="fr-FR" altLang="fr-FR" sz="1000" dirty="0">
              <a:latin typeface="Calibri" panose="020F0502020204030204" pitchFamily="34" charset="0"/>
            </a:endParaRPr>
          </a:p>
          <a:p>
            <a:pPr marL="626530" lvl="1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Compatibilité avec la nature du sol et les pentes</a:t>
            </a:r>
            <a:endParaRPr lang="fr-FR" altLang="fr-FR" sz="1000" dirty="0">
              <a:latin typeface="Calibri" panose="020F0502020204030204" pitchFamily="34" charset="0"/>
            </a:endParaRPr>
          </a:p>
          <a:p>
            <a:pPr marL="240973" indent="-240973" algn="just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b="1" dirty="0">
                <a:solidFill>
                  <a:srgbClr val="953735"/>
                </a:solidFill>
                <a:latin typeface="Calibri" panose="020F0502020204030204" pitchFamily="34" charset="0"/>
                <a:ea typeface="Times New Roman" pitchFamily="18" charset="0"/>
              </a:rPr>
              <a:t>Vérification visuelle et essai de fonctionnement</a:t>
            </a:r>
            <a:endParaRPr lang="fr-FR" altLang="fr-FR" sz="1000" dirty="0">
              <a:solidFill>
                <a:srgbClr val="953735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B00224BF-38EC-9C02-1A52-2D078CA2C2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46671" y="5012505"/>
            <a:ext cx="2596279" cy="1047361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111" tIns="38556" rIns="77111" bIns="38556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771114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9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  <a:cs typeface="Arial" pitchFamily="34" charset="0"/>
              </a:rPr>
              <a:t>Condition météorologie mauvaise : pas d’utilisation de nacelle (</a:t>
            </a:r>
            <a:r>
              <a:rPr lang="fr-FR" altLang="fr-FR" sz="900" dirty="0">
                <a:latin typeface="Calibri" panose="020F0502020204030204" pitchFamily="34" charset="0"/>
                <a:ea typeface="Times New Roman" pitchFamily="18" charset="0"/>
              </a:rPr>
              <a:t>verglas, neige, vent important, forte pluie, etc.)</a:t>
            </a:r>
            <a:r>
              <a:rPr lang="fr-FR" altLang="fr-FR" sz="9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  <a:cs typeface="Arial" pitchFamily="34" charset="0"/>
              </a:rPr>
              <a:t> </a:t>
            </a:r>
          </a:p>
          <a:p>
            <a:pPr marL="171450" indent="-171450" defTabSz="771114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9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  <a:cs typeface="Arial" pitchFamily="34" charset="0"/>
              </a:rPr>
              <a:t>Utilisation interdite si un élément de sécurité est défectueux ou absence d’un document réglementaire</a:t>
            </a:r>
          </a:p>
          <a:p>
            <a:pPr marL="171450" indent="-171450" defTabSz="771114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9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</a:rPr>
              <a:t>Interdiction de prêter la PEMP</a:t>
            </a:r>
            <a:endParaRPr lang="fr-FR" altLang="fr-FR" sz="900" b="1" dirty="0">
              <a:solidFill>
                <a:srgbClr val="C00000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9D38772-0915-CE77-787B-828972B8341A}"/>
              </a:ext>
            </a:extLst>
          </p:cNvPr>
          <p:cNvSpPr/>
          <p:nvPr/>
        </p:nvSpPr>
        <p:spPr>
          <a:xfrm>
            <a:off x="104235" y="6084168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Au moment de l’INTERVENTION</a:t>
            </a:r>
            <a:endParaRPr lang="en-US" sz="1400" b="1" dirty="0">
              <a:cs typeface="Arial" pitchFamily="34" charset="0"/>
            </a:endParaRPr>
          </a:p>
        </p:txBody>
      </p:sp>
      <p:pic>
        <p:nvPicPr>
          <p:cNvPr id="31" name="Picture 1">
            <a:extLst>
              <a:ext uri="{FF2B5EF4-FFF2-40B4-BE49-F238E27FC236}">
                <a16:creationId xmlns:a16="http://schemas.microsoft.com/office/drawing/2014/main" id="{9BD7A46C-E0AF-DC3A-18FA-884FA965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lum bright="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23" y="6220978"/>
            <a:ext cx="224048" cy="20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7F0A9DF0-65EF-782A-C348-F6066913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1" t="908" r="5713" b="1167"/>
          <a:stretch>
            <a:fillRect/>
          </a:stretch>
        </p:blipFill>
        <p:spPr bwMode="auto">
          <a:xfrm>
            <a:off x="5323621" y="6067691"/>
            <a:ext cx="221636" cy="45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6">
            <a:extLst>
              <a:ext uri="{FF2B5EF4-FFF2-40B4-BE49-F238E27FC236}">
                <a16:creationId xmlns:a16="http://schemas.microsoft.com/office/drawing/2014/main" id="{CCB99768-0A19-3DEB-9634-39FFFE3B8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242" y="6313165"/>
            <a:ext cx="519158" cy="12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3452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sz="600" dirty="0"/>
              <a:t>Page </a:t>
            </a:r>
            <a:fld id="{CF4668DC-857F-487D-BFFA-8C0CA5037977}" type="slidenum">
              <a:rPr lang="fr-BE" sz="600" smtClean="0"/>
              <a:t>5</a:t>
            </a:fld>
            <a:endParaRPr lang="fr-BE" sz="6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Travail en hauteur</a:t>
            </a:r>
            <a:br>
              <a:rPr lang="fr-FR" dirty="0"/>
            </a:br>
            <a:r>
              <a:rPr lang="fr-FR" sz="2000" dirty="0">
                <a:solidFill>
                  <a:srgbClr val="0070C0"/>
                </a:solidFill>
              </a:rPr>
              <a:t>Travail sur échafaudage Fixe – roulant - </a:t>
            </a:r>
            <a:r>
              <a:rPr lang="fr-FR" sz="2000" dirty="0" err="1">
                <a:solidFill>
                  <a:srgbClr val="0070C0"/>
                </a:solidFill>
              </a:rPr>
              <a:t>Teletower</a:t>
            </a:r>
            <a:endParaRPr lang="fr-FR" sz="2000" dirty="0">
              <a:solidFill>
                <a:srgbClr val="0070C0"/>
              </a:solidFill>
            </a:endParaRPr>
          </a:p>
        </p:txBody>
      </p:sp>
      <p:sp>
        <p:nvSpPr>
          <p:cNvPr id="5" name="Rectangle 16"/>
          <p:cNvSpPr>
            <a:spLocks noChangeArrowheads="1"/>
          </p:cNvSpPr>
          <p:nvPr/>
        </p:nvSpPr>
        <p:spPr bwMode="auto">
          <a:xfrm>
            <a:off x="276350" y="1483386"/>
            <a:ext cx="6239973" cy="754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111" tIns="38556" rIns="77111" bIns="38556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2667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 defTabSz="771114" eaLnBrk="0" hangingPunct="0">
              <a:tabLst>
                <a:tab pos="224908" algn="l"/>
              </a:tabLst>
            </a:pPr>
            <a:r>
              <a:rPr lang="fr-FR" altLang="fr-FR" sz="11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</a:rPr>
              <a:t>L’utilisation des échafaudages est réservée au personnel formé :</a:t>
            </a:r>
          </a:p>
          <a:p>
            <a:pPr marL="171450" indent="-171450" algn="just" defTabSz="771114" eaLnBrk="0" hangingPunct="0">
              <a:buFont typeface="Symbol" panose="05050102010706020507" pitchFamily="18" charset="2"/>
              <a:buChar char="Þ"/>
              <a:tabLst>
                <a:tab pos="224908" algn="l"/>
              </a:tabLst>
            </a:pPr>
            <a:r>
              <a:rPr lang="fr-FR" altLang="fr-FR" sz="11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itchFamily="18" charset="0"/>
              </a:rPr>
              <a:t>à l’utilisation/vérification, montage/démontage d’un échafaudage (roulant et/ou télescopique)</a:t>
            </a:r>
          </a:p>
          <a:p>
            <a:pPr marL="171450" indent="-171450" algn="just" defTabSz="771114" eaLnBrk="0" hangingPunct="0">
              <a:buFont typeface="Symbol" panose="05050102010706020507" pitchFamily="18" charset="2"/>
              <a:buChar char="Þ"/>
              <a:tabLst>
                <a:tab pos="224908" algn="l"/>
              </a:tabLst>
            </a:pPr>
            <a:r>
              <a:rPr lang="fr-FR" altLang="fr-FR" sz="11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itchFamily="18" charset="0"/>
              </a:rPr>
              <a:t>À l’utilisation et la vérification journalière (échafaudage fixe)</a:t>
            </a:r>
          </a:p>
          <a:p>
            <a:pPr algn="just" defTabSz="771114" eaLnBrk="0" hangingPunct="0">
              <a:tabLst>
                <a:tab pos="224908" algn="l"/>
              </a:tabLst>
            </a:pPr>
            <a:r>
              <a:rPr lang="fr-FR" altLang="fr-FR" sz="11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</a:rPr>
              <a:t>Prévoir une personne pour le montage et une personne pour la vérification de l’équipement.</a:t>
            </a:r>
          </a:p>
        </p:txBody>
      </p:sp>
      <p:sp>
        <p:nvSpPr>
          <p:cNvPr id="7" name="Rectangle 6"/>
          <p:cNvSpPr/>
          <p:nvPr/>
        </p:nvSpPr>
        <p:spPr>
          <a:xfrm>
            <a:off x="195322" y="2249726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Avant de commencer à travailler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5321" y="2503825"/>
            <a:ext cx="658615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b="1" dirty="0"/>
              <a:t>S’assurer de la disponibilité des documents</a:t>
            </a:r>
            <a:endParaRPr lang="fr-FR" sz="900" dirty="0"/>
          </a:p>
          <a:p>
            <a:pPr lvl="1"/>
            <a:r>
              <a:rPr lang="fr-FR" sz="900" dirty="0"/>
              <a:t>Certificat de conformité </a:t>
            </a:r>
            <a:r>
              <a:rPr lang="fr-FR" sz="900" b="1" dirty="0"/>
              <a:t>(Marque NF)</a:t>
            </a:r>
            <a:endParaRPr lang="fr-FR" sz="900" dirty="0"/>
          </a:p>
          <a:p>
            <a:pPr lvl="1"/>
            <a:r>
              <a:rPr lang="fr-FR" sz="900" dirty="0"/>
              <a:t>Notice d'utilisation</a:t>
            </a:r>
          </a:p>
          <a:p>
            <a:pPr lvl="1"/>
            <a:r>
              <a:rPr lang="fr-FR" sz="900" dirty="0"/>
              <a:t>Dernière vérification périodique de moins de 3 mois</a:t>
            </a:r>
          </a:p>
          <a:p>
            <a:pPr lvl="1"/>
            <a:r>
              <a:rPr lang="fr-FR" sz="900" dirty="0"/>
              <a:t>Dernière vérification visuelle par une personne formée de moins d’une semaine (si utilisation &gt; 1 semaine)</a:t>
            </a:r>
          </a:p>
          <a:p>
            <a:r>
              <a:rPr lang="fr-FR" sz="900" dirty="0"/>
              <a:t> </a:t>
            </a:r>
          </a:p>
          <a:p>
            <a:pPr marL="171450" lvl="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b="1" dirty="0"/>
              <a:t>Faire un examen d'adéquation</a:t>
            </a:r>
            <a:r>
              <a:rPr lang="fr-FR" sz="900" dirty="0"/>
              <a:t> – matériel adapté au travail à réaliser </a:t>
            </a:r>
          </a:p>
          <a:p>
            <a:pPr lvl="1"/>
            <a:r>
              <a:rPr lang="fr-FR" sz="900" dirty="0"/>
              <a:t>Encombrement compatible avec les accès et la zone de travail </a:t>
            </a:r>
          </a:p>
          <a:p>
            <a:pPr lvl="1"/>
            <a:r>
              <a:rPr lang="fr-FR" sz="900" dirty="0"/>
              <a:t>Dimensions adaptées aux endroits à atteindre</a:t>
            </a:r>
          </a:p>
          <a:p>
            <a:pPr lvl="1"/>
            <a:r>
              <a:rPr lang="fr-FR" sz="900" dirty="0"/>
              <a:t>Limitations compatibles avec la tâche à réaliser (poids et déport maximum, vent …)</a:t>
            </a:r>
          </a:p>
          <a:p>
            <a:pPr lvl="1"/>
            <a:r>
              <a:rPr lang="fr-FR" sz="900" dirty="0"/>
              <a:t>Compatibilité avec la nature du sol et les pentes</a:t>
            </a:r>
          </a:p>
          <a:p>
            <a:r>
              <a:rPr lang="fr-FR" sz="900" dirty="0"/>
              <a:t> </a:t>
            </a:r>
          </a:p>
          <a:p>
            <a:pPr marL="171450" lvl="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b="1" dirty="0"/>
              <a:t>Faire une vérification visuelle et essai de fonctionnement</a:t>
            </a:r>
          </a:p>
          <a:p>
            <a:pPr marL="449263"/>
            <a:r>
              <a:rPr lang="fr-FR" sz="900" dirty="0"/>
              <a:t>Etat général</a:t>
            </a:r>
          </a:p>
          <a:p>
            <a:pPr marL="449263"/>
            <a:r>
              <a:rPr lang="fr-FR" sz="900" dirty="0"/>
              <a:t>Qualité et la quantité des ancrages et des amarrages (fissures, corrosion</a:t>
            </a:r>
          </a:p>
          <a:p>
            <a:pPr marL="449263"/>
            <a:r>
              <a:rPr lang="fr-FR" sz="900" dirty="0"/>
              <a:t> déformations)</a:t>
            </a:r>
          </a:p>
          <a:p>
            <a:pPr marL="449263"/>
            <a:r>
              <a:rPr lang="fr-FR" sz="900" dirty="0"/>
              <a:t>Le système de fixation et de verrouillage</a:t>
            </a:r>
          </a:p>
          <a:p>
            <a:pPr marL="449263"/>
            <a:r>
              <a:rPr lang="fr-FR" sz="900" dirty="0"/>
              <a:t>Le garde-corps et les plinthes</a:t>
            </a:r>
          </a:p>
          <a:p>
            <a:pPr marL="449263"/>
            <a:r>
              <a:rPr lang="fr-FR" sz="900" dirty="0"/>
              <a:t>Si l’échafaudage est utilisé pour des travaux supérieurs à une journée, vérifier son état après des intempéries ou de fortes rafales de vent.</a:t>
            </a:r>
          </a:p>
          <a:p>
            <a:r>
              <a:rPr lang="fr-FR" sz="900" dirty="0"/>
              <a:t> </a:t>
            </a:r>
          </a:p>
          <a:p>
            <a:pPr lvl="0"/>
            <a:endParaRPr lang="fr-FR" sz="900" dirty="0"/>
          </a:p>
        </p:txBody>
      </p:sp>
      <p:sp>
        <p:nvSpPr>
          <p:cNvPr id="9" name="Rectangle 8"/>
          <p:cNvSpPr/>
          <p:nvPr/>
        </p:nvSpPr>
        <p:spPr>
          <a:xfrm>
            <a:off x="205523" y="5463146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Pendant l’utilisation</a:t>
            </a:r>
            <a:endParaRPr lang="en-US" sz="1400" b="1" dirty="0">
              <a:cs typeface="Arial" pitchFamily="34" charset="0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>
            <a:lum bright="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4794" y="5663938"/>
            <a:ext cx="587027" cy="4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814C38E-BF21-7D2D-93D5-AB0FBB866D72}"/>
              </a:ext>
            </a:extLst>
          </p:cNvPr>
          <p:cNvSpPr txBox="1"/>
          <p:nvPr/>
        </p:nvSpPr>
        <p:spPr>
          <a:xfrm>
            <a:off x="5032247" y="927490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3 du 18/08/2024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6CA6BD-7A7B-DED5-6BCA-42D9C0CC1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4794" y="4052822"/>
            <a:ext cx="2596279" cy="908862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111" tIns="38556" rIns="77111" bIns="38556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 defTabSz="771114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9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  <a:cs typeface="Arial" pitchFamily="34" charset="0"/>
              </a:rPr>
              <a:t>Condition météorologie mauvaise : pas de travail en extérieur sur échafaudage </a:t>
            </a:r>
            <a:r>
              <a:rPr lang="fr-FR" altLang="fr-FR" sz="900" dirty="0">
                <a:latin typeface="Calibri" panose="020F0502020204030204" pitchFamily="34" charset="0"/>
                <a:ea typeface="Times New Roman" pitchFamily="18" charset="0"/>
              </a:rPr>
              <a:t>(verglas, neige, vent important, forte pluie, etc.)</a:t>
            </a:r>
            <a:endParaRPr lang="fr-FR" altLang="fr-FR" sz="900" b="1" dirty="0">
              <a:solidFill>
                <a:srgbClr val="C00000"/>
              </a:solidFill>
              <a:latin typeface="Calibri" panose="020F0502020204030204" pitchFamily="34" charset="0"/>
              <a:ea typeface="Times New Roman" pitchFamily="18" charset="0"/>
              <a:cs typeface="Arial" pitchFamily="34" charset="0"/>
            </a:endParaRPr>
          </a:p>
          <a:p>
            <a:pPr marL="171450" indent="-171450" defTabSz="771114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9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  <a:cs typeface="Arial" pitchFamily="34" charset="0"/>
              </a:rPr>
              <a:t>Utilisation interdite si un élément de sécurité est défectueux ou absence de vérification de montage par une personne formée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B5654A7C-7881-15F1-8988-75072C7B5F8B}"/>
              </a:ext>
            </a:extLst>
          </p:cNvPr>
          <p:cNvSpPr txBox="1"/>
          <p:nvPr/>
        </p:nvSpPr>
        <p:spPr>
          <a:xfrm>
            <a:off x="985577" y="5733255"/>
            <a:ext cx="40477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Echafaudage roulant -  fixe - Teletower</a:t>
            </a:r>
          </a:p>
        </p:txBody>
      </p:sp>
      <p:sp>
        <p:nvSpPr>
          <p:cNvPr id="15" name="ZoneTexte 64">
            <a:extLst>
              <a:ext uri="{FF2B5EF4-FFF2-40B4-BE49-F238E27FC236}">
                <a16:creationId xmlns:a16="http://schemas.microsoft.com/office/drawing/2014/main" id="{DACAB101-6755-EDD4-D39D-CB0C1631B6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254" y="6043691"/>
            <a:ext cx="3265043" cy="242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solidFill>
                  <a:srgbClr val="C00000"/>
                </a:solidFill>
                <a:latin typeface="Calibri"/>
                <a:cs typeface="Calibri"/>
              </a:rPr>
              <a:t>Port du casque </a:t>
            </a:r>
            <a:r>
              <a:rPr lang="fr-FR" altLang="fr-FR" sz="1000" u="sng" dirty="0">
                <a:solidFill>
                  <a:srgbClr val="C00000"/>
                </a:solidFill>
                <a:latin typeface="Calibri"/>
                <a:cs typeface="Calibri"/>
              </a:rPr>
              <a:t>avec jugulaire</a:t>
            </a:r>
          </a:p>
          <a:p>
            <a:pPr marL="182245" indent="-182245"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Aucune intervention en échafaudage ne doit être effectuée moins </a:t>
            </a:r>
            <a:r>
              <a:rPr lang="fr-FR" altLang="fr-FR" sz="1000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</a:rPr>
              <a:t>de 3m de lignes électriques sous tension</a:t>
            </a:r>
          </a:p>
          <a:p>
            <a:pPr marL="182245" indent="-182245"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latin typeface="Calibri"/>
                <a:cs typeface="Calibri"/>
              </a:rPr>
              <a:t>S’assurer avant d’utiliser un échafaudage fixe qu’il a été contrôlé (fiche de vérification journalière faite par le client) et savoir repérer les points clefs pour ma sécurité </a:t>
            </a:r>
          </a:p>
          <a:p>
            <a:pPr marL="182245" indent="-182245"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latin typeface="Calibri"/>
                <a:cs typeface="Calibri"/>
              </a:rPr>
              <a:t>Toujours passer par l’intérieur pour accéder à  l’étage supérieur et refermer les trappes après son passage</a:t>
            </a:r>
            <a:endParaRPr lang="fr-FR" altLang="fr-FR" sz="1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82245" indent="-182245"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latin typeface="Calibri"/>
                <a:cs typeface="Calibri"/>
              </a:rPr>
              <a:t>Ne pas déplacer un échafaudage roulant lorsque des personnes sont sur les </a:t>
            </a:r>
            <a:r>
              <a:rPr lang="fr-FR" altLang="fr-FR" sz="1000" dirty="0" err="1">
                <a:latin typeface="Calibri"/>
                <a:cs typeface="Calibri"/>
              </a:rPr>
              <a:t>plate-formes</a:t>
            </a:r>
            <a:endParaRPr lang="fr-FR" altLang="fr-FR" sz="1000" dirty="0">
              <a:latin typeface="Calibri"/>
              <a:cs typeface="Calibri"/>
            </a:endParaRPr>
          </a:p>
          <a:p>
            <a:pPr marL="182245" indent="-182245">
              <a:buClr>
                <a:srgbClr val="632523"/>
              </a:buClr>
              <a:buFont typeface="Arial" panose="020B0604020202020204" pitchFamily="34" charset="0"/>
              <a:buChar char="•"/>
            </a:pPr>
            <a:endParaRPr lang="fr-FR" altLang="fr-FR" sz="1000" dirty="0">
              <a:latin typeface="Calibri"/>
              <a:cs typeface="Calibri"/>
            </a:endParaRPr>
          </a:p>
          <a:p>
            <a:pPr marL="182245" indent="-182245"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1000" dirty="0">
                <a:latin typeface="Calibri"/>
                <a:cs typeface="Calibri"/>
              </a:rPr>
              <a:t>Avoir son attestation de formation à l’utilisation d’un échafaudage fixe ou utilisation/ vérification et montage (échafaudage roulant pu télescopique) sur soi</a:t>
            </a:r>
          </a:p>
        </p:txBody>
      </p:sp>
      <p:pic>
        <p:nvPicPr>
          <p:cNvPr id="16" name="Image 61">
            <a:extLst>
              <a:ext uri="{FF2B5EF4-FFF2-40B4-BE49-F238E27FC236}">
                <a16:creationId xmlns:a16="http://schemas.microsoft.com/office/drawing/2014/main" id="{851483DF-EAC5-DC9C-D6EB-511BE939D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6282" y="5755691"/>
            <a:ext cx="575998" cy="57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CC419960-B8D1-E389-76E7-04D708CD5481}"/>
              </a:ext>
            </a:extLst>
          </p:cNvPr>
          <p:cNvSpPr txBox="1"/>
          <p:nvPr/>
        </p:nvSpPr>
        <p:spPr>
          <a:xfrm>
            <a:off x="260215" y="6331747"/>
            <a:ext cx="8597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00" b="1" dirty="0">
                <a:solidFill>
                  <a:srgbClr val="17763C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 </a:t>
            </a:r>
            <a:r>
              <a:rPr lang="fr-FR" sz="700" b="1" dirty="0">
                <a:solidFill>
                  <a:srgbClr val="1776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FS 079 convention de prêt de matériel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90E90EF-BC72-8D16-0DF4-C51D07195D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378" y="6515057"/>
            <a:ext cx="1529896" cy="1933202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23DE82E7-3144-553B-35D6-89919387024E}"/>
              </a:ext>
            </a:extLst>
          </p:cNvPr>
          <p:cNvSpPr txBox="1"/>
          <p:nvPr/>
        </p:nvSpPr>
        <p:spPr>
          <a:xfrm>
            <a:off x="5152024" y="5943421"/>
            <a:ext cx="152989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>
                <a:solidFill>
                  <a:srgbClr val="00B050"/>
                </a:solidFill>
              </a:rPr>
              <a:t>Guide EHS 021 OPPBTP point de contrôle d’un échafaudage fixe </a:t>
            </a:r>
          </a:p>
        </p:txBody>
      </p:sp>
      <p:sp>
        <p:nvSpPr>
          <p:cNvPr id="21" name="Flèche : droite 20">
            <a:extLst>
              <a:ext uri="{FF2B5EF4-FFF2-40B4-BE49-F238E27FC236}">
                <a16:creationId xmlns:a16="http://schemas.microsoft.com/office/drawing/2014/main" id="{350E168A-AE0D-4449-AB3B-72146A5CF532}"/>
              </a:ext>
            </a:extLst>
          </p:cNvPr>
          <p:cNvSpPr/>
          <p:nvPr/>
        </p:nvSpPr>
        <p:spPr>
          <a:xfrm>
            <a:off x="5028433" y="7109740"/>
            <a:ext cx="198931" cy="109763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20AC3AC-82FE-15B5-F851-295A2DAF2D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94" y="6748031"/>
            <a:ext cx="1346693" cy="91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4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sz="600" dirty="0"/>
              <a:t>Page </a:t>
            </a:r>
            <a:fld id="{CF4668DC-857F-487D-BFFA-8C0CA5037977}" type="slidenum">
              <a:rPr lang="fr-BE" sz="600" smtClean="0"/>
              <a:t>6</a:t>
            </a:fld>
            <a:endParaRPr lang="fr-BE" sz="6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Travail en hauteur</a:t>
            </a:r>
            <a:br>
              <a:rPr lang="fr-FR" dirty="0"/>
            </a:br>
            <a:r>
              <a:rPr lang="fr-FR" sz="2000" dirty="0">
                <a:solidFill>
                  <a:srgbClr val="0070C0"/>
                </a:solidFill>
              </a:rPr>
              <a:t>Travail sur escabeau – utilisation d’une échelle</a:t>
            </a:r>
          </a:p>
        </p:txBody>
      </p:sp>
      <p:sp>
        <p:nvSpPr>
          <p:cNvPr id="5" name="Rectangle 4"/>
          <p:cNvSpPr/>
          <p:nvPr/>
        </p:nvSpPr>
        <p:spPr>
          <a:xfrm>
            <a:off x="96926" y="1429421"/>
            <a:ext cx="68407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771114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000" b="1" dirty="0">
                <a:solidFill>
                  <a:srgbClr val="0070C0"/>
                </a:solidFill>
                <a:latin typeface="Calibri" panose="020F0502020204030204" pitchFamily="34" charset="0"/>
                <a:ea typeface="Times New Roman" pitchFamily="18" charset="0"/>
                <a:cs typeface="Arial" pitchFamily="34" charset="0"/>
              </a:rPr>
              <a:t>Préférez toujours la PIRL à un escabeau (si l’accès et la manipulation  le permettent)</a:t>
            </a:r>
          </a:p>
          <a:p>
            <a:pPr marL="171450" indent="-171450" defTabSz="771114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0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  <a:cs typeface="Arial" pitchFamily="34" charset="0"/>
              </a:rPr>
              <a:t>L’escabeau est à privilégier car plus stable qu’une échelle. L’utilisation d’une échelle multifonction en configuration escabeau </a:t>
            </a:r>
            <a:r>
              <a:rPr lang="fr-FR" altLang="fr-FR" sz="10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</a:rPr>
              <a:t>nécessite le suivi des mêmes règles que pour les escabeaux.</a:t>
            </a:r>
          </a:p>
          <a:p>
            <a:pPr marL="171450" indent="-171450" defTabSz="771114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fr-FR" altLang="fr-FR" sz="1000" b="1" dirty="0">
                <a:solidFill>
                  <a:srgbClr val="C00000"/>
                </a:solidFill>
                <a:latin typeface="Calibri" panose="020F0502020204030204" pitchFamily="34" charset="0"/>
                <a:cs typeface="Arial" pitchFamily="34" charset="0"/>
              </a:rPr>
              <a:t>Afin de pouvoir intervenir à l’escabeau, le collaborateur doit avoir suivi le module de sensibilisation « utilisation des échelles et escabeaux » </a:t>
            </a:r>
            <a:endParaRPr lang="fr-FR" altLang="fr-FR" sz="1000" dirty="0">
              <a:solidFill>
                <a:srgbClr val="C00000"/>
              </a:solidFill>
              <a:latin typeface="Calibri" panose="020F0502020204030204" pitchFamily="34" charset="0"/>
              <a:cs typeface="Arial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0005" y="2302953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Quand l’utiliser ?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9803" y="2702268"/>
            <a:ext cx="6493514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44584" indent="-144584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b="1" dirty="0">
                <a:solidFill>
                  <a:srgbClr val="C00000"/>
                </a:solidFill>
                <a:latin typeface="Calibri" panose="020F0502020204030204" pitchFamily="34" charset="0"/>
                <a:ea typeface="Times New Roman" pitchFamily="18" charset="0"/>
              </a:rPr>
              <a:t>Impossibilité technique d’utiliser une protection collective</a:t>
            </a:r>
            <a:endParaRPr lang="fr-FR" altLang="fr-FR" sz="1000" b="1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144584" indent="-144584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Jusqu’à 2m hauteur des pieds (6 marches en moyenne)</a:t>
            </a:r>
          </a:p>
          <a:p>
            <a:pPr marL="144584" indent="-144584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Ne doit pas être utilisé comme un moyen d’accès</a:t>
            </a:r>
            <a:endParaRPr lang="fr-FR" altLang="fr-FR" sz="1000" dirty="0">
              <a:latin typeface="Calibri" panose="020F0502020204030204" pitchFamily="34" charset="0"/>
            </a:endParaRPr>
          </a:p>
          <a:p>
            <a:pPr marL="240973" indent="-240973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cs typeface="Arial" pitchFamily="34" charset="0"/>
              </a:rPr>
              <a:t>Un escabeau : le choisir =&gt; vérifier </a:t>
            </a: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la présence du marquage obligatoire EN 14183 et/ou « conforme aux exigences de sécurité » ,</a:t>
            </a:r>
          </a:p>
          <a:p>
            <a:pPr marL="240973" indent="-240973" defTabSz="771114" eaLnBrk="0" hangingPunct="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tabLst>
                <a:tab pos="192778" algn="l"/>
              </a:tabLst>
            </a:pPr>
            <a:r>
              <a:rPr lang="fr-FR" altLang="fr-FR" sz="1000" dirty="0">
                <a:latin typeface="Calibri" panose="020F0502020204030204" pitchFamily="34" charset="0"/>
                <a:ea typeface="Times New Roman" pitchFamily="18" charset="0"/>
              </a:rPr>
              <a:t>Les échelles et escabeau font l’objet d’un contrôle périodique annuel au sein de vos agences et le marquage est apposé sur le matériel contrôlée </a:t>
            </a:r>
          </a:p>
        </p:txBody>
      </p:sp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863" y="6577885"/>
            <a:ext cx="582724" cy="86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9" descr="WP_20160414_0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5946060"/>
            <a:ext cx="327136" cy="555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dfgdfgdgdfg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278" y="5947187"/>
            <a:ext cx="429207" cy="549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/>
          <p:cNvSpPr/>
          <p:nvPr/>
        </p:nvSpPr>
        <p:spPr>
          <a:xfrm>
            <a:off x="945022" y="7443631"/>
            <a:ext cx="5798295" cy="1075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fr-FR" sz="800" b="1" dirty="0">
                <a:solidFill>
                  <a:srgbClr val="953735"/>
                </a:solidFill>
                <a:latin typeface="Calibri" panose="020F0502020204030204" pitchFamily="34" charset="0"/>
              </a:rPr>
              <a:t>Vérification visuelle de l’équipement - </a:t>
            </a:r>
            <a:r>
              <a:rPr lang="fr-FR" altLang="fr-FR" sz="800" dirty="0">
                <a:latin typeface="Calibri"/>
                <a:cs typeface="Calibri"/>
              </a:rPr>
              <a:t>Vérifier l’état visuel de l’échelle et qu’il a été contrôlé (contrôle annuel)</a:t>
            </a:r>
            <a:endParaRPr lang="fr-FR" sz="700" b="1" dirty="0">
              <a:solidFill>
                <a:srgbClr val="953735"/>
              </a:solidFill>
              <a:latin typeface="Calibri" panose="020F0502020204030204" pitchFamily="34" charset="0"/>
            </a:endParaRPr>
          </a:p>
          <a:p>
            <a:pPr marL="171450" lvl="0" indent="-171450">
              <a:lnSpc>
                <a:spcPct val="115000"/>
              </a:lnSpc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800" dirty="0">
                <a:latin typeface="Calibri" panose="020F0502020204030204" pitchFamily="34" charset="0"/>
              </a:rPr>
              <a:t>Bon état général, absence de matières glissantes, de corrosion, de rouille, de trous, de déformations, de fissures</a:t>
            </a:r>
          </a:p>
          <a:p>
            <a:pPr marL="171450" lvl="0" indent="-171450">
              <a:lnSpc>
                <a:spcPct val="115000"/>
              </a:lnSpc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800" dirty="0">
                <a:latin typeface="Calibri" panose="020F0502020204030204" pitchFamily="34" charset="0"/>
              </a:rPr>
              <a:t>Les marches ne tournent / bougent pas </a:t>
            </a:r>
          </a:p>
          <a:p>
            <a:pPr marL="171450" lvl="0" indent="-171450">
              <a:lnSpc>
                <a:spcPct val="115000"/>
              </a:lnSpc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800" dirty="0">
                <a:latin typeface="Calibri" panose="020F0502020204030204" pitchFamily="34" charset="0"/>
              </a:rPr>
              <a:t>Les systèmes de verrouillage, les articulations, et la corde sont en bon état</a:t>
            </a:r>
          </a:p>
          <a:p>
            <a:pPr marL="171450" lvl="0" indent="-171450">
              <a:lnSpc>
                <a:spcPct val="115000"/>
              </a:lnSpc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800" dirty="0">
                <a:latin typeface="Calibri" panose="020F0502020204030204" pitchFamily="34" charset="0"/>
              </a:rPr>
              <a:t>Présence et bon état des patins et de la plateforme</a:t>
            </a:r>
          </a:p>
          <a:p>
            <a:pPr marL="171450" lvl="0" indent="-171450">
              <a:lnSpc>
                <a:spcPct val="115000"/>
              </a:lnSpc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800" dirty="0">
                <a:latin typeface="Calibri" panose="020F0502020204030204" pitchFamily="34" charset="0"/>
              </a:rPr>
              <a:t>Lisibilité de l’étiquette</a:t>
            </a:r>
          </a:p>
          <a:p>
            <a:pPr marL="171450" indent="-171450">
              <a:lnSpc>
                <a:spcPct val="115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altLang="fr-FR" sz="800" dirty="0">
                <a:latin typeface="Calibri" panose="020F0502020204030204" pitchFamily="34" charset="0"/>
                <a:cs typeface="Arial" pitchFamily="34" charset="0"/>
              </a:rPr>
              <a:t>Vérifier les structures métalliques proches de l’escabeau ou échelle (pas de tensions accidentelles) avec votre détecteur de tension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9B196F-204C-67F9-85E4-8DB9D2768A93}"/>
              </a:ext>
            </a:extLst>
          </p:cNvPr>
          <p:cNvSpPr txBox="1"/>
          <p:nvPr/>
        </p:nvSpPr>
        <p:spPr>
          <a:xfrm>
            <a:off x="5032247" y="927490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3 du 18/08/2024</a:t>
            </a:r>
          </a:p>
        </p:txBody>
      </p:sp>
      <p:pic>
        <p:nvPicPr>
          <p:cNvPr id="15" name="Picture 6" descr="Échelles - Échelles portatives : Réponses SST">
            <a:extLst>
              <a:ext uri="{FF2B5EF4-FFF2-40B4-BE49-F238E27FC236}">
                <a16:creationId xmlns:a16="http://schemas.microsoft.com/office/drawing/2014/main" id="{847F4E9A-3568-A5C5-01F6-B59F55553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2146" y="3989947"/>
            <a:ext cx="1024596" cy="166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Connecteur droit 15">
            <a:extLst>
              <a:ext uri="{FF2B5EF4-FFF2-40B4-BE49-F238E27FC236}">
                <a16:creationId xmlns:a16="http://schemas.microsoft.com/office/drawing/2014/main" id="{3124B3FE-395F-2A9A-E040-06BE6B6F4DDB}"/>
              </a:ext>
            </a:extLst>
          </p:cNvPr>
          <p:cNvCxnSpPr>
            <a:cxnSpLocks/>
          </p:cNvCxnSpPr>
          <p:nvPr/>
        </p:nvCxnSpPr>
        <p:spPr>
          <a:xfrm flipV="1">
            <a:off x="677556" y="6142286"/>
            <a:ext cx="4657725" cy="4763"/>
          </a:xfrm>
          <a:prstGeom prst="line">
            <a:avLst/>
          </a:prstGeom>
          <a:ln w="19050" cap="flat" cmpd="sng" algn="ctr">
            <a:solidFill>
              <a:srgbClr val="144DA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Image 66" descr="Une image contenant lumière&#10;&#10;Description générée automatiquement">
            <a:extLst>
              <a:ext uri="{FF2B5EF4-FFF2-40B4-BE49-F238E27FC236}">
                <a16:creationId xmlns:a16="http://schemas.microsoft.com/office/drawing/2014/main" id="{403A6D0E-661C-A748-AED3-44CA7CE34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406" y="4206232"/>
            <a:ext cx="455228" cy="4552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50">
            <a:extLst>
              <a:ext uri="{FF2B5EF4-FFF2-40B4-BE49-F238E27FC236}">
                <a16:creationId xmlns:a16="http://schemas.microsoft.com/office/drawing/2014/main" id="{281B329E-BB87-4A81-F686-2B008A0AA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0585" y="6097799"/>
            <a:ext cx="5351339" cy="1357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47738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47738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900" dirty="0">
                <a:latin typeface="Calibri"/>
                <a:cs typeface="Calibri"/>
              </a:rPr>
              <a:t>Pas de manutention d’objets lourds</a:t>
            </a:r>
            <a:endParaRPr lang="fr-FR" sz="1050" dirty="0">
              <a:latin typeface="Calibri"/>
              <a:cs typeface="Calibri"/>
            </a:endParaRPr>
          </a:p>
          <a:p>
            <a:pPr marL="182245" indent="-182245">
              <a:lnSpc>
                <a:spcPct val="114999"/>
              </a:lnSpc>
              <a:buClr>
                <a:srgbClr val="632523"/>
              </a:buClr>
              <a:buFont typeface="Arial,Sans-Serif" panose="020B0604020202020204" pitchFamily="34" charset="0"/>
              <a:buChar char="•"/>
            </a:pPr>
            <a:r>
              <a:rPr lang="fr-FR" sz="900" dirty="0">
                <a:latin typeface="Calibri"/>
                <a:cs typeface="Calibri"/>
              </a:rPr>
              <a:t>Disposer d'une </a:t>
            </a:r>
            <a:r>
              <a:rPr lang="fr-FR" sz="900" b="1" dirty="0">
                <a:latin typeface="Calibri"/>
                <a:cs typeface="Calibri"/>
              </a:rPr>
              <a:t>ceinture d’outillage ou d'un gilet porte outils </a:t>
            </a:r>
            <a:r>
              <a:rPr lang="fr-FR" sz="900" dirty="0">
                <a:latin typeface="Calibri"/>
                <a:cs typeface="Calibri"/>
              </a:rPr>
              <a:t>pour avoir 3 points de contact et éviter de mettre les outils dans les poches.</a:t>
            </a:r>
          </a:p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sz="900" b="1" dirty="0">
                <a:solidFill>
                  <a:srgbClr val="C00000"/>
                </a:solidFill>
                <a:latin typeface="Calibri" panose="020F0502020204030204" pitchFamily="34" charset="0"/>
              </a:rPr>
              <a:t>Travailler face à l’escabeau en sortant le moins possible le corps de l’axe des montants notamment s’il est nécessaire d’utiliser la force</a:t>
            </a:r>
          </a:p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sz="900" dirty="0">
                <a:latin typeface="Calibri" panose="020F0502020204030204" pitchFamily="34" charset="0"/>
              </a:rPr>
              <a:t>Lors des phases de travail, la marche de l’escabeau doit être positionnée si possible dans le creux du pied, calée par le talon</a:t>
            </a:r>
          </a:p>
          <a:p>
            <a:pPr marL="182245" indent="-182245">
              <a:lnSpc>
                <a:spcPct val="115000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endParaRPr lang="fr-FR" altLang="fr-FR" sz="9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 54" descr="Une image contenant lumière, blanc&#10;&#10;Description générée automatiquement">
            <a:extLst>
              <a:ext uri="{FF2B5EF4-FFF2-40B4-BE49-F238E27FC236}">
                <a16:creationId xmlns:a16="http://schemas.microsoft.com/office/drawing/2014/main" id="{8097845A-74FF-3087-D284-FDD3452DF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328" y="6022123"/>
            <a:ext cx="455228" cy="45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32D8DC36-6644-1571-1F0A-83C4784C0EA2}"/>
              </a:ext>
            </a:extLst>
          </p:cNvPr>
          <p:cNvCxnSpPr>
            <a:cxnSpLocks/>
          </p:cNvCxnSpPr>
          <p:nvPr/>
        </p:nvCxnSpPr>
        <p:spPr>
          <a:xfrm flipV="1">
            <a:off x="625152" y="4285891"/>
            <a:ext cx="4684713" cy="14288"/>
          </a:xfrm>
          <a:prstGeom prst="line">
            <a:avLst/>
          </a:prstGeom>
          <a:ln w="19050" cap="flat" cmpd="sng" algn="ctr">
            <a:solidFill>
              <a:srgbClr val="144DA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DA72D81C-53A0-337A-2673-39BDE3189047}"/>
              </a:ext>
            </a:extLst>
          </p:cNvPr>
          <p:cNvSpPr txBox="1"/>
          <p:nvPr/>
        </p:nvSpPr>
        <p:spPr>
          <a:xfrm>
            <a:off x="200005" y="2508108"/>
            <a:ext cx="65543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 CAS DE DIFFICULTE D’ACCES et de MANUTENTION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A9B72698-DD1D-45EC-70EB-75D4D9ED4A85}"/>
              </a:ext>
            </a:extLst>
          </p:cNvPr>
          <p:cNvSpPr txBox="1"/>
          <p:nvPr/>
        </p:nvSpPr>
        <p:spPr>
          <a:xfrm>
            <a:off x="490428" y="4042780"/>
            <a:ext cx="3506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Echelle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66CE0489-A238-B3D0-6F73-62EEE8011555}"/>
              </a:ext>
            </a:extLst>
          </p:cNvPr>
          <p:cNvSpPr txBox="1"/>
          <p:nvPr/>
        </p:nvSpPr>
        <p:spPr>
          <a:xfrm>
            <a:off x="214896" y="7458480"/>
            <a:ext cx="85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sz="700" b="1" dirty="0">
                <a:solidFill>
                  <a:srgbClr val="1776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 FS 079 convention de prêt de matériel</a:t>
            </a:r>
          </a:p>
          <a:p>
            <a:pPr marL="171450" indent="-171450">
              <a:buFont typeface="Wingdings" panose="05000000000000000000" pitchFamily="2" charset="2"/>
              <a:buChar char="è"/>
            </a:pPr>
            <a:endParaRPr lang="fr-FR" sz="700" b="1" dirty="0">
              <a:solidFill>
                <a:srgbClr val="17763C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171450" indent="-171450">
              <a:buFont typeface="Wingdings" panose="05000000000000000000" pitchFamily="2" charset="2"/>
              <a:buChar char="è"/>
            </a:pPr>
            <a:r>
              <a:rPr lang="fr-FR" sz="700" b="1" dirty="0">
                <a:solidFill>
                  <a:srgbClr val="1776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Inspection avant utilisation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6C651C2-420E-7333-7BBF-9C902AEF4768}"/>
              </a:ext>
            </a:extLst>
          </p:cNvPr>
          <p:cNvCxnSpPr>
            <a:cxnSpLocks/>
          </p:cNvCxnSpPr>
          <p:nvPr/>
        </p:nvCxnSpPr>
        <p:spPr>
          <a:xfrm flipV="1">
            <a:off x="677556" y="7441165"/>
            <a:ext cx="4657725" cy="4763"/>
          </a:xfrm>
          <a:prstGeom prst="line">
            <a:avLst/>
          </a:prstGeom>
          <a:ln w="19050" cap="flat" cmpd="sng" algn="ctr">
            <a:solidFill>
              <a:srgbClr val="144DA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ZoneTexte 47">
            <a:extLst>
              <a:ext uri="{FF2B5EF4-FFF2-40B4-BE49-F238E27FC236}">
                <a16:creationId xmlns:a16="http://schemas.microsoft.com/office/drawing/2014/main" id="{88941674-542D-8708-9705-8104779E62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2171" y="4234683"/>
            <a:ext cx="5742420" cy="1739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marL="2857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5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82245" indent="-182245" algn="just">
              <a:lnSpc>
                <a:spcPts val="1538"/>
              </a:lnSpc>
              <a:buClr>
                <a:srgbClr val="632523"/>
              </a:buClr>
              <a:buFont typeface="Arial" panose="020B0604020202020204" pitchFamily="34" charset="0"/>
              <a:buChar char="•"/>
              <a:tabLst>
                <a:tab pos="180975" algn="l"/>
              </a:tabLst>
            </a:pPr>
            <a:r>
              <a:rPr lang="fr-FR" altLang="fr-FR" sz="900" dirty="0">
                <a:latin typeface="Calibri"/>
                <a:cs typeface="Calibri"/>
              </a:rPr>
              <a:t>L’échelle est un moyen d’accès et pas un poste travail</a:t>
            </a:r>
            <a:endParaRPr lang="fr-FR" sz="1050" dirty="0">
              <a:latin typeface="Calibri"/>
              <a:cs typeface="Calibri"/>
            </a:endParaRPr>
          </a:p>
          <a:p>
            <a:pPr marL="182245" indent="-182245" algn="just">
              <a:lnSpc>
                <a:spcPts val="1538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900" dirty="0">
                <a:latin typeface="Calibri"/>
                <a:cs typeface="Calibri"/>
              </a:rPr>
              <a:t>Utilisation d’un harnais ou d’un système d’accroche intégré à l’échelle</a:t>
            </a:r>
          </a:p>
          <a:p>
            <a:pPr marL="171450" indent="-171450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fr-FR" sz="900" dirty="0">
                <a:latin typeface="Calibri" panose="020F0502020204030204" pitchFamily="34" charset="0"/>
              </a:rPr>
              <a:t>En cas d’accès à une caméra sur poteau, l’échelle doit être sécurisée à l’aide d’un équipement </a:t>
            </a:r>
          </a:p>
          <a:p>
            <a:pPr marL="0" indent="0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defRPr/>
            </a:pPr>
            <a:r>
              <a:rPr lang="fr-FR" sz="900" dirty="0">
                <a:latin typeface="Calibri" panose="020F0502020204030204" pitchFamily="34" charset="0"/>
              </a:rPr>
              <a:t>« en V » au sommet, et à la base ou au milieu par une corde ou une seconde personne</a:t>
            </a:r>
          </a:p>
          <a:p>
            <a:pPr marL="182245" indent="-182245" algn="just">
              <a:lnSpc>
                <a:spcPts val="1538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900" dirty="0">
                <a:latin typeface="Calibri"/>
                <a:cs typeface="Calibri"/>
              </a:rPr>
              <a:t>Vérifier l’état visuel de l’échelle et qu’il a été contrôlé (contrôle annuel)</a:t>
            </a:r>
          </a:p>
          <a:p>
            <a:pPr marL="182245" indent="-182245" algn="just">
              <a:lnSpc>
                <a:spcPts val="1538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900" b="1" dirty="0">
                <a:solidFill>
                  <a:srgbClr val="C00000"/>
                </a:solidFill>
                <a:latin typeface="Calibri"/>
                <a:cs typeface="Calibri"/>
              </a:rPr>
              <a:t>Sol solide, stable sans risque de glissade + contact sol avec les 2 pieds</a:t>
            </a:r>
          </a:p>
          <a:p>
            <a:pPr marL="182245" indent="-182245" algn="just">
              <a:lnSpc>
                <a:spcPts val="1538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900" dirty="0">
                <a:latin typeface="Calibri"/>
                <a:cs typeface="Calibri"/>
              </a:rPr>
              <a:t>Fixer l’échelle si possible et favoriser le Positionnement de l’échelle selon le ratio 1/4</a:t>
            </a:r>
          </a:p>
          <a:p>
            <a:pPr marL="182245" indent="-182245" algn="just">
              <a:lnSpc>
                <a:spcPts val="1538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900" dirty="0">
                <a:latin typeface="Calibri"/>
                <a:cs typeface="Calibri"/>
              </a:rPr>
              <a:t>Faire dépasser d’1m au-delà de la surface à  atteindre</a:t>
            </a:r>
          </a:p>
          <a:p>
            <a:pPr marL="182245" indent="-182245" algn="just">
              <a:lnSpc>
                <a:spcPts val="1538"/>
              </a:lnSpc>
              <a:buClr>
                <a:srgbClr val="632523"/>
              </a:buClr>
              <a:buFont typeface="Arial" panose="020B0604020202020204" pitchFamily="34" charset="0"/>
              <a:buChar char="•"/>
            </a:pPr>
            <a:r>
              <a:rPr lang="fr-FR" altLang="fr-FR" sz="900" dirty="0">
                <a:latin typeface="Calibri"/>
                <a:cs typeface="Calibri"/>
              </a:rPr>
              <a:t>Disposer d'une ceinture d’outillage ou d’un gilet porte outils pour avoir 3 points de contact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4625FCC-59DC-1CD1-CF08-D7E393BFF50D}"/>
              </a:ext>
            </a:extLst>
          </p:cNvPr>
          <p:cNvSpPr/>
          <p:nvPr/>
        </p:nvSpPr>
        <p:spPr>
          <a:xfrm>
            <a:off x="200005" y="3873300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PRECAUTIONS A L’UTILISATION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0D7AD81-58AB-C570-8EC5-76118EEEFB1C}"/>
              </a:ext>
            </a:extLst>
          </p:cNvPr>
          <p:cNvSpPr txBox="1"/>
          <p:nvPr/>
        </p:nvSpPr>
        <p:spPr>
          <a:xfrm>
            <a:off x="516670" y="5868144"/>
            <a:ext cx="3506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Escabeau</a:t>
            </a:r>
          </a:p>
        </p:txBody>
      </p:sp>
      <p:pic>
        <p:nvPicPr>
          <p:cNvPr id="33" name="Picture 3">
            <a:extLst>
              <a:ext uri="{FF2B5EF4-FFF2-40B4-BE49-F238E27FC236}">
                <a16:creationId xmlns:a16="http://schemas.microsoft.com/office/drawing/2014/main" id="{61B599BD-0E90-68C0-4B74-ECCF66C7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" r="4820" b="1746"/>
          <a:stretch>
            <a:fillRect/>
          </a:stretch>
        </p:blipFill>
        <p:spPr bwMode="auto">
          <a:xfrm>
            <a:off x="162791" y="6598463"/>
            <a:ext cx="551753" cy="44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9" descr="WP_20150529_09_46_32_Pro">
            <a:extLst>
              <a:ext uri="{FF2B5EF4-FFF2-40B4-BE49-F238E27FC236}">
                <a16:creationId xmlns:a16="http://schemas.microsoft.com/office/drawing/2014/main" id="{19C2AA08-6EAB-85F2-526F-311D9F17D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/>
          <a:stretch>
            <a:fillRect/>
          </a:stretch>
        </p:blipFill>
        <p:spPr bwMode="auto">
          <a:xfrm>
            <a:off x="6021288" y="7480927"/>
            <a:ext cx="764734" cy="44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>
            <a:extLst>
              <a:ext uri="{FF2B5EF4-FFF2-40B4-BE49-F238E27FC236}">
                <a16:creationId xmlns:a16="http://schemas.microsoft.com/office/drawing/2014/main" id="{E24DF654-5E5F-4724-FA36-44EAB8A90D1E}"/>
              </a:ext>
            </a:extLst>
          </p:cNvPr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5" y="5200875"/>
            <a:ext cx="477551" cy="352431"/>
          </a:xfrm>
          <a:prstGeom prst="rect">
            <a:avLst/>
          </a:prstGeom>
        </p:spPr>
      </p:pic>
      <p:pic>
        <p:nvPicPr>
          <p:cNvPr id="37" name="Picture 6">
            <a:extLst>
              <a:ext uri="{FF2B5EF4-FFF2-40B4-BE49-F238E27FC236}">
                <a16:creationId xmlns:a16="http://schemas.microsoft.com/office/drawing/2014/main" id="{D0A0B5C4-B68A-806D-4737-730D21968A86}"/>
              </a:ext>
            </a:extLst>
          </p:cNvPr>
          <p:cNvPicPr/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05" y="4722618"/>
            <a:ext cx="477551" cy="38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sz="600" dirty="0"/>
              <a:t>Page </a:t>
            </a:r>
            <a:fld id="{CF4668DC-857F-487D-BFFA-8C0CA5037977}" type="slidenum">
              <a:rPr lang="fr-BE" sz="600" smtClean="0"/>
              <a:t>7</a:t>
            </a:fld>
            <a:endParaRPr lang="fr-BE" sz="6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2400" dirty="0"/>
              <a:t>Travail en hauteur</a:t>
            </a:r>
            <a:br>
              <a:rPr lang="fr-FR" dirty="0"/>
            </a:br>
            <a:r>
              <a:rPr lang="fr-FR" sz="2000" dirty="0">
                <a:solidFill>
                  <a:srgbClr val="0070C0"/>
                </a:solidFill>
              </a:rPr>
              <a:t>Travail sur escabeau – utilisation d’une échelle</a:t>
            </a:r>
            <a:endParaRPr lang="fr-FR" sz="18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5400" y="1738602"/>
            <a:ext cx="6565751" cy="263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Arial" pitchFamily="34" charset="0"/>
              </a:rPr>
              <a:t>EPI A L’USAGE </a:t>
            </a:r>
            <a:r>
              <a:rPr lang="en-US" sz="1400" b="1" dirty="0" err="1">
                <a:cs typeface="Arial" pitchFamily="34" charset="0"/>
              </a:rPr>
              <a:t>d’une</a:t>
            </a:r>
            <a:r>
              <a:rPr lang="en-US" sz="1400" b="1" dirty="0">
                <a:cs typeface="Arial" pitchFamily="34" charset="0"/>
              </a:rPr>
              <a:t> ECHELLE </a:t>
            </a:r>
            <a:r>
              <a:rPr lang="en-US" sz="1400" b="1" dirty="0" err="1">
                <a:cs typeface="Arial" pitchFamily="34" charset="0"/>
              </a:rPr>
              <a:t>ou</a:t>
            </a:r>
            <a:r>
              <a:rPr lang="en-US" sz="1400" b="1" dirty="0">
                <a:cs typeface="Arial" pitchFamily="34" charset="0"/>
              </a:rPr>
              <a:t> d’un ESCABEAU</a:t>
            </a:r>
          </a:p>
        </p:txBody>
      </p:sp>
      <p:sp>
        <p:nvSpPr>
          <p:cNvPr id="9" name="Rectangle 8"/>
          <p:cNvSpPr/>
          <p:nvPr/>
        </p:nvSpPr>
        <p:spPr>
          <a:xfrm>
            <a:off x="548680" y="2002052"/>
            <a:ext cx="6565751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</a:rPr>
              <a:t>Utilisation d’équipements porte-outils pour sécuriser la montée et la descente</a:t>
            </a:r>
          </a:p>
          <a:p>
            <a:pPr marR="407035" algn="just">
              <a:spcBef>
                <a:spcPts val="300"/>
              </a:spcBef>
              <a:spcAft>
                <a:spcPts val="0"/>
              </a:spcAft>
            </a:pPr>
            <a:r>
              <a:rPr lang="fr-FR" sz="900" b="1" dirty="0">
                <a:solidFill>
                  <a:srgbClr val="953735"/>
                </a:solidFill>
                <a:latin typeface="Calibri" panose="020F0502020204030204" pitchFamily="34" charset="0"/>
              </a:rPr>
              <a:t>Intervention dans les faux plafonds</a:t>
            </a:r>
          </a:p>
          <a:p>
            <a:pPr marL="342900" marR="407035" lvl="0" indent="-342900" algn="just">
              <a:spcBef>
                <a:spcPts val="3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</a:rPr>
              <a:t>Casquette de sécurité</a:t>
            </a:r>
          </a:p>
          <a:p>
            <a:pPr marL="342900" marR="407035" lvl="0" indent="-342900" algn="just">
              <a:spcBef>
                <a:spcPts val="3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</a:rPr>
              <a:t>Lunettes ou sur-lunettes de sécurité</a:t>
            </a:r>
          </a:p>
          <a:p>
            <a:pPr marL="342900" marR="407035" lvl="0" indent="-342900" algn="just">
              <a:spcBef>
                <a:spcPts val="3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</a:rPr>
              <a:t>Masque anti-poussière</a:t>
            </a:r>
          </a:p>
          <a:p>
            <a:pPr marL="342900" marR="407035" lvl="0" indent="-342900" algn="just">
              <a:spcBef>
                <a:spcPts val="3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</a:rPr>
              <a:t>Lampe de poche ou frontale</a:t>
            </a:r>
          </a:p>
          <a:p>
            <a:pPr marL="342900" marR="407035" lvl="0" indent="-342900" algn="just">
              <a:spcBef>
                <a:spcPts val="3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</a:rPr>
              <a:t>Détecteur de tension</a:t>
            </a:r>
          </a:p>
          <a:p>
            <a:pPr marL="342900" marR="407035" lvl="0" indent="-342900" algn="just">
              <a:spcBef>
                <a:spcPts val="3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</a:rPr>
              <a:t>Gants anti-coupure</a:t>
            </a:r>
          </a:p>
          <a:p>
            <a:pPr marR="407035" algn="just">
              <a:spcBef>
                <a:spcPts val="300"/>
              </a:spcBef>
              <a:spcAft>
                <a:spcPts val="0"/>
              </a:spcAft>
            </a:pPr>
            <a:r>
              <a:rPr lang="fr-FR" sz="900" dirty="0">
                <a:latin typeface="Calibri" panose="020F0502020204030204" pitchFamily="34" charset="0"/>
              </a:rPr>
              <a:t> </a:t>
            </a:r>
            <a:endParaRPr lang="fr-FR" sz="900" dirty="0">
              <a:solidFill>
                <a:srgbClr val="C00000"/>
              </a:solidFill>
              <a:latin typeface="Calibri" panose="020F0502020204030204" pitchFamily="34" charset="0"/>
            </a:endParaRPr>
          </a:p>
          <a:p>
            <a:pPr marL="171450" marR="407035" indent="-171450" algn="just">
              <a:spcBef>
                <a:spcPts val="300"/>
              </a:spcBef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1000" b="1" dirty="0">
                <a:solidFill>
                  <a:srgbClr val="C00000"/>
                </a:solidFill>
                <a:latin typeface="Calibri" panose="020F0502020204030204" pitchFamily="34" charset="0"/>
              </a:rPr>
              <a:t>Pour toute intervention &gt; 2 mètres hauteur des pieds : harnais de sécurité</a:t>
            </a:r>
          </a:p>
          <a:p>
            <a:pPr marL="171450" marR="407035" indent="-171450" algn="just">
              <a:spcBef>
                <a:spcPts val="300"/>
              </a:spcBef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</a:rPr>
              <a:t>Si absence de point d’ancrage : contacter votre supérieur hiérarchique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2" r="19228"/>
          <a:stretch>
            <a:fillRect/>
          </a:stretch>
        </p:blipFill>
        <p:spPr bwMode="auto">
          <a:xfrm>
            <a:off x="5901138" y="2137259"/>
            <a:ext cx="816363" cy="66580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4F81BD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EEECE1"/>
                  </a:outerShdw>
                </a:effectLst>
              </a14:hiddenEffects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435CEAB-9176-B688-529B-38FCE3B68730}"/>
              </a:ext>
            </a:extLst>
          </p:cNvPr>
          <p:cNvSpPr txBox="1"/>
          <p:nvPr/>
        </p:nvSpPr>
        <p:spPr>
          <a:xfrm>
            <a:off x="5032247" y="927490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3 du 18/08/2024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4F8DF3-BE38-BE17-CA7B-B31D264899B3}"/>
              </a:ext>
            </a:extLst>
          </p:cNvPr>
          <p:cNvSpPr/>
          <p:nvPr/>
        </p:nvSpPr>
        <p:spPr>
          <a:xfrm>
            <a:off x="155400" y="4137807"/>
            <a:ext cx="6565751" cy="26344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Arial" pitchFamily="34" charset="0"/>
              </a:rPr>
              <a:t>CAS PARTICULIERS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ED2F8CA-ECE3-D30F-B9FE-406E86B47CC7}"/>
              </a:ext>
            </a:extLst>
          </p:cNvPr>
          <p:cNvSpPr txBox="1"/>
          <p:nvPr/>
        </p:nvSpPr>
        <p:spPr>
          <a:xfrm>
            <a:off x="1484783" y="4401256"/>
            <a:ext cx="5297375" cy="26829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defRPr/>
            </a:pPr>
            <a:r>
              <a:rPr lang="fr-FR" sz="1050" dirty="0">
                <a:solidFill>
                  <a:srgbClr val="0070C0"/>
                </a:solidFill>
              </a:rPr>
              <a:t>Cas de l’utilisation de crinolines : </a:t>
            </a:r>
          </a:p>
          <a:p>
            <a:pPr lvl="0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defRPr/>
            </a:pPr>
            <a:endParaRPr lang="fr-FR" sz="1050" dirty="0">
              <a:solidFill>
                <a:srgbClr val="0070C0"/>
              </a:solidFill>
            </a:endParaRPr>
          </a:p>
          <a:p>
            <a:pPr marL="171450" lvl="0" indent="-171450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fr-FR" sz="1050" dirty="0"/>
              <a:t>Pour toute montée via crinoline :</a:t>
            </a:r>
          </a:p>
          <a:p>
            <a:pPr lvl="1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defRPr/>
            </a:pPr>
            <a:r>
              <a:rPr lang="fr-FR" sz="105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1) Si la hauteur totale à monter n'excède pas 8 m : une seule volée d'échelle à crinoline (une seule colonne) peut être utilisée.</a:t>
            </a:r>
            <a:br>
              <a:rPr lang="fr-FR" sz="1050" dirty="0">
                <a:solidFill>
                  <a:srgbClr val="0070C0"/>
                </a:solidFill>
              </a:rPr>
            </a:br>
            <a:r>
              <a:rPr lang="fr-FR" sz="1050" b="0" i="0" dirty="0">
                <a:solidFill>
                  <a:srgbClr val="0070C0"/>
                </a:solidFill>
                <a:effectLst/>
                <a:latin typeface="Times New Roman" panose="02020603050405020304" pitchFamily="18" charset="0"/>
              </a:rPr>
              <a:t>2) Si la hauteur totale dépasse 8 m : un palier avec changement de voler doit être posé à 6 m maximum du sol puis tous les 6 m maximum de dénivelé supplémentaire.</a:t>
            </a:r>
            <a:endParaRPr lang="fr-FR" sz="1050" dirty="0">
              <a:solidFill>
                <a:srgbClr val="0070C0"/>
              </a:solidFill>
              <a:latin typeface="Times New Roman" panose="02020603050405020304" pitchFamily="18" charset="0"/>
            </a:endParaRPr>
          </a:p>
          <a:p>
            <a:pPr marL="182563" lvl="1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defRPr/>
            </a:pPr>
            <a:r>
              <a:rPr lang="fr-FR" sz="1050" dirty="0"/>
              <a:t>le port du harnais et de la longe double est obligatoire au delà de 6m sans plateau.</a:t>
            </a:r>
          </a:p>
          <a:p>
            <a:pPr marL="171450" lvl="0" indent="-171450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fr-FR" sz="1050" dirty="0"/>
              <a:t>Les échelles à crinoline L'Echelle Européenne sont conformes aux normes NF E85-016 et EN ISO 14122-4.</a:t>
            </a:r>
          </a:p>
          <a:p>
            <a:pPr marL="171450" lvl="0" indent="-171450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fr-FR" sz="1050" dirty="0"/>
              <a:t>Les crochets doivent être fixés sur des barreaux différents et remontés alternativement tout au long de la montée.</a:t>
            </a:r>
          </a:p>
          <a:p>
            <a:pPr marL="171450" lvl="0" indent="-171450" defTabSz="950427">
              <a:lnSpc>
                <a:spcPct val="115000"/>
              </a:lnSpc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  <a:defRPr/>
            </a:pPr>
            <a:r>
              <a:rPr lang="fr-FR" sz="1050" b="1" dirty="0">
                <a:solidFill>
                  <a:srgbClr val="C00000"/>
                </a:solidFill>
              </a:rPr>
              <a:t>En cas de doute sur la solidité de la crinoline (la secouer depuis le bas et regarder les fixations : refusez de l’utiliser si les accroches ne vous paraissent pas fiables)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81693A8E-DF8C-54B6-8AF8-ED9B19EF972E}"/>
              </a:ext>
            </a:extLst>
          </p:cNvPr>
          <p:cNvSpPr txBox="1"/>
          <p:nvPr/>
        </p:nvSpPr>
        <p:spPr>
          <a:xfrm>
            <a:off x="3068959" y="2185745"/>
            <a:ext cx="3240360" cy="761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407035" algn="just">
              <a:spcBef>
                <a:spcPts val="300"/>
              </a:spcBef>
              <a:spcAft>
                <a:spcPts val="0"/>
              </a:spcAft>
            </a:pPr>
            <a:r>
              <a:rPr lang="fr-FR" sz="900" b="1">
                <a:solidFill>
                  <a:srgbClr val="953735"/>
                </a:solidFill>
                <a:latin typeface="Calibri" panose="020F0502020204030204" pitchFamily="34" charset="0"/>
              </a:rPr>
              <a:t>Perçage/ vissage</a:t>
            </a:r>
          </a:p>
          <a:p>
            <a:pPr marL="342900" marR="407035" lvl="0" indent="-342900" algn="just">
              <a:spcBef>
                <a:spcPts val="3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>
                <a:latin typeface="Calibri" panose="020F0502020204030204" pitchFamily="34" charset="0"/>
              </a:rPr>
              <a:t>Lunettes ou sur-lunettes de sécurité</a:t>
            </a:r>
          </a:p>
          <a:p>
            <a:pPr marL="342900" marR="407035" lvl="0" indent="-342900" algn="just">
              <a:spcBef>
                <a:spcPts val="300"/>
              </a:spcBef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>
                <a:latin typeface="Calibri" panose="020F0502020204030204" pitchFamily="34" charset="0"/>
              </a:rPr>
              <a:t>Masque anti-poussière</a:t>
            </a:r>
          </a:p>
          <a:p>
            <a:pPr marL="342900" marR="407035" indent="-342900" algn="just">
              <a:spcBef>
                <a:spcPts val="300"/>
              </a:spcBef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>
                <a:latin typeface="Calibri" panose="020F0502020204030204" pitchFamily="34" charset="0"/>
              </a:rPr>
              <a:t>Casquette de sécurité</a:t>
            </a:r>
            <a:endParaRPr lang="fr-FR" sz="900" dirty="0">
              <a:latin typeface="Calibri" panose="020F0502020204030204" pitchFamily="34" charset="0"/>
            </a:endParaRP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BC18B3D9-90C7-7B70-BD5B-3CF621B0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549" y="7154850"/>
            <a:ext cx="1210087" cy="1210087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427C343-D105-518D-5767-BD2FF50A2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671" y="4799912"/>
            <a:ext cx="849757" cy="3308277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4609C7B-6189-EDDC-A7FB-C131145B331E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4593" y="7191861"/>
            <a:ext cx="608731" cy="58193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81D053A1-E59A-8D30-F4D3-3FEF9476FB9B}"/>
              </a:ext>
            </a:extLst>
          </p:cNvPr>
          <p:cNvSpPr txBox="1"/>
          <p:nvPr/>
        </p:nvSpPr>
        <p:spPr>
          <a:xfrm>
            <a:off x="2463419" y="7781043"/>
            <a:ext cx="1191171" cy="3233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Blip>
                <a:blip r:embed="rId6"/>
              </a:buBlip>
              <a:defRPr sz="20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pPr marL="17100" indent="0" algn="ctr">
              <a:spcAft>
                <a:spcPts val="600"/>
              </a:spcAft>
              <a:buNone/>
              <a:defRPr/>
            </a:pP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Utilisation du harnais Si &gt;6m sans plateau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B83F6EC-4588-66EB-F231-0D7173585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lum bright="6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40" y="7236368"/>
            <a:ext cx="587027" cy="49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287E502-25B3-CC4D-2184-E124A671191E}"/>
              </a:ext>
            </a:extLst>
          </p:cNvPr>
          <p:cNvSpPr txBox="1"/>
          <p:nvPr/>
        </p:nvSpPr>
        <p:spPr>
          <a:xfrm>
            <a:off x="3542666" y="7781043"/>
            <a:ext cx="119117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Blip>
                <a:blip r:embed="rId6"/>
              </a:buBlip>
              <a:defRPr sz="20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pPr marL="17100" indent="0" algn="ctr">
              <a:spcAft>
                <a:spcPts val="600"/>
              </a:spcAft>
              <a:buNone/>
              <a:defRPr/>
            </a:pP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Casque à jugulaire en cas d’utilisation du harnais</a:t>
            </a:r>
          </a:p>
        </p:txBody>
      </p:sp>
    </p:spTree>
    <p:extLst>
      <p:ext uri="{BB962C8B-B14F-4D97-AF65-F5344CB8AC3E}">
        <p14:creationId xmlns:p14="http://schemas.microsoft.com/office/powerpoint/2010/main" val="2736985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8</a:t>
            </a:fld>
            <a:endParaRPr lang="fr-BE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2700" dirty="0"/>
              <a:t>Travail en hauteur</a:t>
            </a:r>
            <a:br>
              <a:rPr lang="fr-FR" dirty="0"/>
            </a:br>
            <a:r>
              <a:rPr lang="fr-FR" dirty="0">
                <a:solidFill>
                  <a:srgbClr val="0070C0"/>
                </a:solidFill>
              </a:rPr>
              <a:t>Equipements de manutention sur échelle ou escabeau</a:t>
            </a:r>
          </a:p>
        </p:txBody>
      </p:sp>
      <p:sp>
        <p:nvSpPr>
          <p:cNvPr id="5" name="Rectangle 4"/>
          <p:cNvSpPr/>
          <p:nvPr/>
        </p:nvSpPr>
        <p:spPr>
          <a:xfrm>
            <a:off x="221639" y="1547664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cs typeface="Arial" pitchFamily="34" charset="0"/>
              </a:rPr>
              <a:t>Objet</a:t>
            </a:r>
          </a:p>
        </p:txBody>
      </p:sp>
      <p:sp>
        <p:nvSpPr>
          <p:cNvPr id="6" name="Rectangle 5"/>
          <p:cNvSpPr/>
          <p:nvPr/>
        </p:nvSpPr>
        <p:spPr>
          <a:xfrm>
            <a:off x="214959" y="1745483"/>
            <a:ext cx="65657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08305" algn="just">
              <a:spcAft>
                <a:spcPts val="0"/>
              </a:spcAft>
            </a:pPr>
            <a:r>
              <a:rPr lang="fr-FR" sz="1000" dirty="0">
                <a:latin typeface="Calibri" panose="020F0502020204030204" pitchFamily="34" charset="0"/>
              </a:rPr>
              <a:t>L’objet de cette fiche est de définir les équipements adéquats à utiliser en cas de port de charge sur échelle ou escabeau, dans le but de permettre le maintien des trois points de contact lors de l’utilisation de l’équipement.</a:t>
            </a:r>
            <a:endParaRPr lang="fr-FR" sz="1000" dirty="0">
              <a:latin typeface="Calibri" panose="020F0502020204030204" pitchFamily="34" charset="0"/>
              <a:ea typeface="Times New Roman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1639" y="2176696"/>
            <a:ext cx="6565751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cs typeface="Arial" pitchFamily="34" charset="0"/>
              </a:rPr>
              <a:t>Equipements</a:t>
            </a:r>
            <a:endParaRPr lang="en-US" sz="1400" b="1" dirty="0">
              <a:cs typeface="Arial" pitchFamily="34" charset="0"/>
            </a:endParaRP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263013"/>
              </p:ext>
            </p:extLst>
          </p:nvPr>
        </p:nvGraphicFramePr>
        <p:xfrm>
          <a:off x="836712" y="2483769"/>
          <a:ext cx="5328592" cy="537501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81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66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9314"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Matériel à transporter</a:t>
                      </a:r>
                      <a:endParaRPr lang="en-US" sz="1600" dirty="0"/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Equipement à utiliser</a:t>
                      </a:r>
                      <a:endParaRPr lang="en-US" sz="1100" b="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2782">
                <a:tc>
                  <a:txBody>
                    <a:bodyPr/>
                    <a:lstStyle/>
                    <a:p>
                      <a:r>
                        <a:rPr lang="fr-FR" sz="1600" dirty="0"/>
                        <a:t>Détecteur</a:t>
                      </a:r>
                      <a:endParaRPr lang="en-US" sz="1600" dirty="0"/>
                    </a:p>
                  </a:txBody>
                  <a:tcPr marT="45730" marB="45730"/>
                </a:tc>
                <a:tc rowSpan="2">
                  <a:txBody>
                    <a:bodyPr/>
                    <a:lstStyle/>
                    <a:p>
                      <a:endParaRPr lang="fr-FR" sz="1600" dirty="0"/>
                    </a:p>
                    <a:p>
                      <a:endParaRPr lang="fr-FR" sz="1600" dirty="0"/>
                    </a:p>
                    <a:p>
                      <a:r>
                        <a:rPr lang="fr-FR" sz="1600" dirty="0"/>
                        <a:t>Équipement porte-outils</a:t>
                      </a:r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2782">
                <a:tc>
                  <a:txBody>
                    <a:bodyPr/>
                    <a:lstStyle/>
                    <a:p>
                      <a:r>
                        <a:rPr lang="fr-FR" sz="1600" dirty="0"/>
                        <a:t>Vérin</a:t>
                      </a:r>
                      <a:r>
                        <a:rPr lang="fr-FR" sz="1600" baseline="0" dirty="0"/>
                        <a:t> de désenfumage (&lt; 30 cm)</a:t>
                      </a:r>
                      <a:endParaRPr lang="en-US" sz="1100" dirty="0"/>
                    </a:p>
                  </a:txBody>
                  <a:tcPr marT="45730" marB="45730"/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782">
                <a:tc>
                  <a:txBody>
                    <a:bodyPr/>
                    <a:lstStyle/>
                    <a:p>
                      <a:r>
                        <a:rPr lang="fr-FR" sz="1600" dirty="0"/>
                        <a:t>BAES</a:t>
                      </a:r>
                      <a:endParaRPr lang="en-US" sz="1600" dirty="0"/>
                    </a:p>
                  </a:txBody>
                  <a:tcPr marT="45730" marB="45730"/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Sacoche</a:t>
                      </a:r>
                      <a:r>
                        <a:rPr lang="fr-FR" sz="1600" baseline="0" dirty="0"/>
                        <a:t> ceinture</a:t>
                      </a:r>
                      <a:r>
                        <a:rPr lang="fr-FR" sz="1600" dirty="0"/>
                        <a:t>	</a:t>
                      </a:r>
                      <a:endParaRPr lang="en-US" sz="8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679">
                <a:tc>
                  <a:txBody>
                    <a:bodyPr/>
                    <a:lstStyle/>
                    <a:p>
                      <a:r>
                        <a:rPr lang="fr-FR" sz="1600" dirty="0"/>
                        <a:t>Batteries (&lt; 30 x 10 x 16 cm)</a:t>
                      </a:r>
                      <a:endParaRPr lang="en-US" sz="1100" dirty="0"/>
                    </a:p>
                  </a:txBody>
                  <a:tcPr marT="45730" marB="45730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679">
                <a:tc>
                  <a:txBody>
                    <a:bodyPr/>
                    <a:lstStyle/>
                    <a:p>
                      <a:r>
                        <a:rPr lang="fr-FR" sz="1600" dirty="0"/>
                        <a:t>Batteries (tous types)</a:t>
                      </a:r>
                      <a:endParaRPr lang="en-US" sz="1100" dirty="0"/>
                    </a:p>
                  </a:txBody>
                  <a:tcPr marT="45730" marB="45730"/>
                </a:tc>
                <a:tc rowSpan="2">
                  <a:txBody>
                    <a:bodyPr/>
                    <a:lstStyle/>
                    <a:p>
                      <a:endParaRPr lang="fr-FR" sz="1600" dirty="0"/>
                    </a:p>
                    <a:p>
                      <a:endParaRPr lang="fr-FR" sz="1600" dirty="0"/>
                    </a:p>
                    <a:p>
                      <a:r>
                        <a:rPr lang="fr-FR" sz="1600" dirty="0"/>
                        <a:t>Sac à dos</a:t>
                      </a:r>
                    </a:p>
                    <a:p>
                      <a:r>
                        <a:rPr lang="fr-FR" sz="1600" baseline="0" dirty="0"/>
                        <a:t> </a:t>
                      </a:r>
                      <a:endParaRPr lang="fr-FR" sz="1600" dirty="0"/>
                    </a:p>
                    <a:p>
                      <a:endParaRPr lang="en-US" sz="16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6931">
                <a:tc>
                  <a:txBody>
                    <a:bodyPr/>
                    <a:lstStyle/>
                    <a:p>
                      <a:r>
                        <a:rPr lang="fr-FR" sz="1600" dirty="0"/>
                        <a:t>Vérin</a:t>
                      </a:r>
                      <a:r>
                        <a:rPr lang="fr-FR" sz="1600" baseline="0" dirty="0"/>
                        <a:t> de désenfumage (&gt; 30 cm)</a:t>
                      </a:r>
                      <a:endParaRPr lang="en-US" sz="1100" dirty="0"/>
                    </a:p>
                  </a:txBody>
                  <a:tcPr marT="45730" marB="45730"/>
                </a:tc>
                <a:tc vMerge="1"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166610">
                <a:tc>
                  <a:txBody>
                    <a:bodyPr/>
                    <a:lstStyle/>
                    <a:p>
                      <a:r>
                        <a:rPr lang="fr-FR" sz="1600" dirty="0"/>
                        <a:t>Tournevis / perceuse</a:t>
                      </a:r>
                      <a:endParaRPr lang="en-US" sz="1600" dirty="0"/>
                    </a:p>
                  </a:txBody>
                  <a:tcPr marT="45730" marB="4573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Equipement</a:t>
                      </a:r>
                      <a:r>
                        <a:rPr lang="fr-FR" sz="1600" baseline="0" dirty="0"/>
                        <a:t> à fixer sur ceinture porte outil</a:t>
                      </a:r>
                      <a:endParaRPr lang="fr-FR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dirty="0"/>
                        <a:t>	</a:t>
                      </a:r>
                      <a:endParaRPr lang="en-US" sz="1600" dirty="0"/>
                    </a:p>
                  </a:txBody>
                  <a:tcPr marT="45730" marB="4573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10" name="Picture 17" descr="http://www.ck-magma.com/wordpress/wp-content/uploads/builders-tool-pouch-MA2716A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778" l="0" r="964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346" y="3331828"/>
            <a:ext cx="681958" cy="652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 descr="http://www3.genicat.fr/sibille_uh4/images/images_prod/BD/SFE_7441___.jpg?48385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63" b="99219" l="0" r="9798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767" y="4521517"/>
            <a:ext cx="822325" cy="53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6" descr="RÃ©sultats de recherche d'images pour Â«Â c.k magmaÂ Â»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8696" r="9637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00" y="5359508"/>
            <a:ext cx="1040904" cy="1040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http://www.ck-magma.com/wordpress/wp-content/uploads/drill-holster-MA2720.jpg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630" r="896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162" y="6789519"/>
            <a:ext cx="822325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79170" y="7830507"/>
            <a:ext cx="637571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08305" algn="just">
              <a:spcAft>
                <a:spcPts val="0"/>
              </a:spcAft>
            </a:pPr>
            <a:r>
              <a:rPr lang="fr-FR" sz="1000" dirty="0">
                <a:latin typeface="Calibri" panose="020F0502020204030204" pitchFamily="34" charset="0"/>
              </a:rPr>
              <a:t>En cas d’équipement lourd et/ou volumineux, monter les équipements un par un. Le port de charge ne doit pas dépasser les 25 kg, tout équipement confondu. Au-delà de 25 kg, contactez votre Responsable EHS pour définir la méthode de manutention adaptée.</a:t>
            </a:r>
            <a:endParaRPr lang="fr-FR" sz="1000" dirty="0">
              <a:latin typeface="Calibri" panose="020F0502020204030204" pitchFamily="34" charset="0"/>
              <a:ea typeface="Times New Roman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9DC816B-F350-0A80-B5A2-AB4B02FA166B}"/>
              </a:ext>
            </a:extLst>
          </p:cNvPr>
          <p:cNvSpPr txBox="1"/>
          <p:nvPr/>
        </p:nvSpPr>
        <p:spPr>
          <a:xfrm>
            <a:off x="5032247" y="927490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3 du 18/08/2024</a:t>
            </a:r>
          </a:p>
        </p:txBody>
      </p:sp>
    </p:spTree>
    <p:extLst>
      <p:ext uri="{BB962C8B-B14F-4D97-AF65-F5344CB8AC3E}">
        <p14:creationId xmlns:p14="http://schemas.microsoft.com/office/powerpoint/2010/main" val="3195773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BE" sz="600" dirty="0"/>
              <a:t>Page </a:t>
            </a:r>
            <a:fld id="{CF4668DC-857F-487D-BFFA-8C0CA5037977}" type="slidenum">
              <a:rPr lang="fr-BE" sz="600" smtClean="0"/>
              <a:t>9</a:t>
            </a:fld>
            <a:endParaRPr lang="fr-BE" sz="600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2400" dirty="0"/>
              <a:t>Travail en hauteur</a:t>
            </a:r>
            <a:br>
              <a:rPr lang="fr-FR" dirty="0"/>
            </a:br>
            <a:r>
              <a:rPr lang="fr-FR" sz="2000" dirty="0">
                <a:solidFill>
                  <a:srgbClr val="0070C0"/>
                </a:solidFill>
              </a:rPr>
              <a:t>Intervention dans les combles</a:t>
            </a:r>
            <a:endParaRPr lang="fr-FR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6632" y="1566101"/>
            <a:ext cx="6565751" cy="26701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cs typeface="Arial" pitchFamily="34" charset="0"/>
              </a:rPr>
              <a:t>Analyse</a:t>
            </a:r>
            <a:r>
              <a:rPr lang="en-US" sz="1400" b="1" dirty="0">
                <a:cs typeface="Arial" pitchFamily="34" charset="0"/>
              </a:rPr>
              <a:t> de </a:t>
            </a:r>
            <a:r>
              <a:rPr lang="en-US" sz="1400" b="1" dirty="0" err="1">
                <a:cs typeface="Arial" pitchFamily="34" charset="0"/>
              </a:rPr>
              <a:t>risque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2735" y="1920404"/>
            <a:ext cx="655964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08305" algn="just">
              <a:spcAft>
                <a:spcPts val="0"/>
              </a:spcAft>
            </a:pPr>
            <a:r>
              <a:rPr lang="fr-FR" sz="900" dirty="0">
                <a:latin typeface="Calibri" panose="020F0502020204030204" pitchFamily="34" charset="0"/>
              </a:rPr>
              <a:t>Avant toute intervention dans des combles, une analyse de risque préliminaire doit être menée. Cette analyse doit comprendre à minima :</a:t>
            </a:r>
          </a:p>
          <a:p>
            <a:pPr marR="408305" algn="just">
              <a:spcAft>
                <a:spcPts val="0"/>
              </a:spcAft>
            </a:pPr>
            <a:r>
              <a:rPr lang="fr-FR" sz="900" dirty="0">
                <a:latin typeface="Calibri" panose="020F0502020204030204" pitchFamily="34" charset="0"/>
                <a:ea typeface="Times New Roman"/>
              </a:rPr>
              <a:t>La présence d’éventuels risques particuliers dans les combles (machineries, électricité, produit chimique, etc., et la définition du risque d’espace confiné lié aux combles (consulter la FP FS 005)</a:t>
            </a:r>
          </a:p>
          <a:p>
            <a:pPr marR="408305" algn="just">
              <a:spcAft>
                <a:spcPts val="0"/>
              </a:spcAft>
            </a:pPr>
            <a:r>
              <a:rPr lang="fr-FR" sz="900" dirty="0">
                <a:latin typeface="Calibri" panose="020F0502020204030204" pitchFamily="34" charset="0"/>
                <a:ea typeface="Times New Roman"/>
              </a:rPr>
              <a:t>La méthode d’accès aux combles (échelle, escalier, etc.)</a:t>
            </a:r>
          </a:p>
          <a:p>
            <a:pPr marR="408305" algn="just">
              <a:spcAft>
                <a:spcPts val="0"/>
              </a:spcAft>
            </a:pPr>
            <a:r>
              <a:rPr lang="fr-FR" sz="900" dirty="0">
                <a:latin typeface="Calibri" panose="020F0502020204030204" pitchFamily="34" charset="0"/>
                <a:ea typeface="Times New Roman"/>
              </a:rPr>
              <a:t>La nature du sol des combles et sa capacité à supporter le poids nécessaire à l’intervention. Pour définir la solidité du sol :</a:t>
            </a:r>
          </a:p>
          <a:p>
            <a:pPr marR="408305" algn="just">
              <a:spcAft>
                <a:spcPts val="0"/>
              </a:spcAft>
            </a:pPr>
            <a:endParaRPr lang="fr-FR" sz="900" dirty="0">
              <a:latin typeface="Calibri" panose="020F0502020204030204" pitchFamily="34" charset="0"/>
              <a:ea typeface="Times New Roman"/>
            </a:endParaRPr>
          </a:p>
          <a:p>
            <a:pPr marR="408305" algn="just">
              <a:spcAft>
                <a:spcPts val="0"/>
              </a:spcAft>
            </a:pPr>
            <a:endParaRPr lang="fr-FR" sz="900" dirty="0">
              <a:latin typeface="Calibri" panose="020F0502020204030204" pitchFamily="34" charset="0"/>
              <a:ea typeface="Times New Roman"/>
            </a:endParaRPr>
          </a:p>
          <a:p>
            <a:pPr marR="408305" algn="just">
              <a:spcAft>
                <a:spcPts val="0"/>
              </a:spcAft>
            </a:pPr>
            <a:endParaRPr lang="fr-FR" sz="900" dirty="0">
              <a:latin typeface="Calibri" panose="020F0502020204030204" pitchFamily="34" charset="0"/>
              <a:ea typeface="Times New Roman"/>
            </a:endParaRPr>
          </a:p>
          <a:p>
            <a:endParaRPr lang="fr-FR" sz="900" dirty="0">
              <a:latin typeface="Calibri" panose="020F0502020204030204" pitchFamily="34" charset="0"/>
            </a:endParaRPr>
          </a:p>
          <a:p>
            <a: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fr-FR" sz="900" dirty="0"/>
          </a:p>
          <a:p>
            <a: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fr-FR" sz="900" dirty="0"/>
          </a:p>
          <a:p>
            <a: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/>
              <a:t>Si le plancher ne couvre pas l’intégralité de la surface des combles, les limites doivent être matérialisées et signalées</a:t>
            </a:r>
          </a:p>
          <a:p>
            <a: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/>
              <a:t>Un cheminement étroit avec un risque de chute aux abords immédiats doit être sécurisé par un garde-corps ou autre dispositif permettant d’éviter de sortir involontairement du cheminement</a:t>
            </a:r>
          </a:p>
          <a:p>
            <a: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/>
              <a:t>Prévenir le client ou une autre personne de l’intervention en comble ou faux-plafonds.</a:t>
            </a:r>
            <a:r>
              <a:rPr lang="fr-FR" sz="900" dirty="0">
                <a:latin typeface="Calibri" panose="020F0502020204030204" pitchFamily="34" charset="0"/>
                <a:ea typeface="Times New Roman"/>
              </a:rPr>
              <a:t> </a:t>
            </a:r>
          </a:p>
          <a:p>
            <a:pPr marL="171450" indent="-171450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fr-FR" sz="900" dirty="0">
              <a:solidFill>
                <a:srgbClr val="C00000"/>
              </a:solidFill>
              <a:latin typeface="Calibri" panose="020F0502020204030204" pitchFamily="34" charset="0"/>
              <a:ea typeface="Times New Roman"/>
            </a:endParaRPr>
          </a:p>
          <a:p>
            <a:r>
              <a:rPr lang="fr-FR" sz="900" dirty="0">
                <a:solidFill>
                  <a:srgbClr val="C00000"/>
                </a:solidFill>
                <a:latin typeface="Calibri" panose="020F0502020204030204" pitchFamily="34" charset="0"/>
                <a:ea typeface="Times New Roman"/>
              </a:rPr>
              <a:t>En cas de doute, n’intervenez pas et contactez votre supérieur hiérarchique</a:t>
            </a:r>
          </a:p>
          <a:p>
            <a:endParaRPr lang="fr-FR" sz="900" dirty="0">
              <a:latin typeface="Calibri" panose="020F0502020204030204" pitchFamily="34" charset="0"/>
              <a:ea typeface="Times New Roman"/>
            </a:endParaRPr>
          </a:p>
          <a:p>
            <a:pPr marR="408305" algn="just">
              <a:spcAft>
                <a:spcPts val="0"/>
              </a:spcAft>
            </a:pPr>
            <a:endParaRPr lang="fr-FR" sz="900" dirty="0">
              <a:latin typeface="Calibri" panose="020F0502020204030204" pitchFamily="34" charset="0"/>
              <a:ea typeface="Times New Roman"/>
            </a:endParaRPr>
          </a:p>
        </p:txBody>
      </p:sp>
      <p:pic>
        <p:nvPicPr>
          <p:cNvPr id="8" name="Picture 2" descr="C:\Users\virginie.tetard\Desktop\Nantes\IMG_227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232" y="3031088"/>
            <a:ext cx="993576" cy="745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6632" y="2784376"/>
            <a:ext cx="576064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marR="408305" indent="-171450" algn="just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  <a:ea typeface="Times New Roman"/>
              </a:rPr>
              <a:t>Si possible, regarder l’espacement des IPN/poutres par rapport à l’épaisseur du sol – Si les IPN/poutres sont espacés de 50 cm, l’épaisseur doit être au moins de 28 </a:t>
            </a:r>
            <a:r>
              <a:rPr lang="fr-FR" sz="900" dirty="0" err="1">
                <a:latin typeface="Calibri" panose="020F0502020204030204" pitchFamily="34" charset="0"/>
                <a:ea typeface="Times New Roman"/>
              </a:rPr>
              <a:t>mm.</a:t>
            </a:r>
            <a:r>
              <a:rPr lang="fr-FR" sz="900" dirty="0">
                <a:latin typeface="Calibri" panose="020F0502020204030204" pitchFamily="34" charset="0"/>
                <a:ea typeface="Times New Roman"/>
              </a:rPr>
              <a:t> Si les IPN/poutres sont espacés de 90 cm, l’épaisseur doit être au moins de 32 </a:t>
            </a:r>
            <a:r>
              <a:rPr lang="fr-FR" sz="900" dirty="0" err="1">
                <a:latin typeface="Calibri" panose="020F0502020204030204" pitchFamily="34" charset="0"/>
                <a:ea typeface="Times New Roman"/>
              </a:rPr>
              <a:t>mm.</a:t>
            </a:r>
            <a:endParaRPr lang="fr-FR" sz="900" dirty="0">
              <a:latin typeface="Calibri" panose="020F0502020204030204" pitchFamily="34" charset="0"/>
              <a:ea typeface="Times New Roman"/>
            </a:endParaRPr>
          </a:p>
          <a:p>
            <a:pPr marL="171450" marR="408305" indent="-171450" algn="just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>
                <a:latin typeface="Calibri" panose="020F0502020204030204" pitchFamily="34" charset="0"/>
                <a:ea typeface="Times New Roman"/>
              </a:rPr>
              <a:t>Repérer les éventuelles traces d’humidité, moisissure, qui indiquent une fragilisation du sol</a:t>
            </a:r>
          </a:p>
          <a:p>
            <a:pPr marL="171450" marR="408305" indent="-171450" algn="just"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fr-FR" sz="900" dirty="0"/>
              <a:t> La surface de plancher où le cheminement a été déterminé doit être visible (non recouvert d’isolation ou de matériaux empêchant de l’identifier clairement)</a:t>
            </a:r>
          </a:p>
          <a:p>
            <a:pPr marL="171450" marR="408305" indent="-171450" algn="just">
              <a:spcAft>
                <a:spcPts val="0"/>
              </a:spcAft>
              <a:buClr>
                <a:schemeClr val="accent2">
                  <a:lumMod val="50000"/>
                </a:schemeClr>
              </a:buClr>
              <a:buFont typeface="Wingdings" panose="05000000000000000000" pitchFamily="2" charset="2"/>
              <a:buChar char="§"/>
            </a:pPr>
            <a:endParaRPr lang="fr-FR" sz="900" dirty="0">
              <a:latin typeface="Calibri" panose="020F0502020204030204" pitchFamily="34" charset="0"/>
              <a:ea typeface="Times New Roman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6124" y="4497968"/>
            <a:ext cx="6565751" cy="29949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cs typeface="Arial" pitchFamily="34" charset="0"/>
              </a:rPr>
              <a:t>Accès</a:t>
            </a:r>
            <a:r>
              <a:rPr lang="en-US" sz="1400" b="1" dirty="0">
                <a:cs typeface="Arial" pitchFamily="34" charset="0"/>
              </a:rPr>
              <a:t> aux </a:t>
            </a:r>
            <a:r>
              <a:rPr lang="en-US" sz="1400" b="1" dirty="0" err="1">
                <a:cs typeface="Arial" pitchFamily="34" charset="0"/>
              </a:rPr>
              <a:t>combles</a:t>
            </a:r>
            <a:endParaRPr lang="en-US" sz="1400" b="1" dirty="0">
              <a:cs typeface="Arial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140E867-412A-3BD6-41A4-B18E99993C4A}"/>
              </a:ext>
            </a:extLst>
          </p:cNvPr>
          <p:cNvSpPr txBox="1"/>
          <p:nvPr/>
        </p:nvSpPr>
        <p:spPr>
          <a:xfrm>
            <a:off x="5032247" y="927490"/>
            <a:ext cx="1749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800" i="1" dirty="0">
                <a:solidFill>
                  <a:schemeClr val="bg1">
                    <a:lumMod val="65000"/>
                  </a:schemeClr>
                </a:solidFill>
              </a:rPr>
              <a:t>FP FS 013 – Version 3 du 18/08/2024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DFC7436-9BFA-C9DA-EC93-5798996F1795}"/>
              </a:ext>
            </a:extLst>
          </p:cNvPr>
          <p:cNvSpPr txBox="1"/>
          <p:nvPr/>
        </p:nvSpPr>
        <p:spPr>
          <a:xfrm>
            <a:off x="347612" y="4796973"/>
            <a:ext cx="6373688" cy="14003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Blip>
                <a:blip r:embed="rId3"/>
              </a:buBlip>
              <a:defRPr sz="20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pPr marL="360000">
              <a:spcAft>
                <a:spcPts val="600"/>
              </a:spcAft>
              <a:defRPr/>
            </a:pPr>
            <a:r>
              <a:rPr lang="fr-FR" sz="1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Préparer votre intervention</a:t>
            </a: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avec le Client (accès - chemin de circulation sécurisé )</a:t>
            </a:r>
          </a:p>
          <a:p>
            <a:pPr marL="360000">
              <a:spcAft>
                <a:spcPts val="600"/>
              </a:spcAft>
              <a:defRPr/>
            </a:pPr>
            <a:r>
              <a:rPr lang="fr-FR" sz="1000" dirty="0">
                <a:latin typeface="Calibri" panose="020F0502020204030204" pitchFamily="34" charset="0"/>
              </a:rPr>
              <a:t>Toujours considérer une surface non porteuse comme risquée</a:t>
            </a:r>
          </a:p>
          <a:p>
            <a:pPr marL="360000">
              <a:spcAft>
                <a:spcPts val="600"/>
              </a:spcAft>
              <a:defRPr/>
            </a:pP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S’équiper des </a:t>
            </a:r>
            <a:r>
              <a:rPr lang="fr-FR" sz="1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EPI de protection </a:t>
            </a: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&amp; ne pas travailler seul :</a:t>
            </a:r>
          </a:p>
          <a:p>
            <a:pPr marL="17100" indent="0">
              <a:spcAft>
                <a:spcPts val="600"/>
              </a:spcAft>
              <a:buNone/>
              <a:tabLst>
                <a:tab pos="539750" algn="l"/>
              </a:tabLst>
              <a:defRPr/>
            </a:pP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- Masque FFP2 + lunettes de protection </a:t>
            </a:r>
            <a:r>
              <a:rPr lang="fr-FR" sz="900" dirty="0">
                <a:latin typeface="Calibri" panose="020F0502020204030204" pitchFamily="34" charset="0"/>
                <a:ea typeface="Times New Roman"/>
              </a:rPr>
              <a:t>si présence d’isolant friable (type laine de roche ou de verre)</a:t>
            </a:r>
          </a:p>
          <a:p>
            <a:pPr marL="17100" indent="0">
              <a:spcAft>
                <a:spcPts val="600"/>
              </a:spcAft>
              <a:buNone/>
              <a:tabLst>
                <a:tab pos="539750" algn="l"/>
              </a:tabLst>
              <a:defRPr/>
            </a:pP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	- Casquette coquée</a:t>
            </a:r>
          </a:p>
          <a:p>
            <a:pPr marL="360000">
              <a:spcAft>
                <a:spcPts val="600"/>
              </a:spcAft>
              <a:defRPr/>
            </a:pP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Disposer </a:t>
            </a:r>
            <a:r>
              <a:rPr lang="fr-FR" sz="1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d’échelles d’accès aux combles sécurisées</a:t>
            </a: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: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ED3CAC44-5AE6-33C7-8542-2D343F09BAA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5769" y="4998074"/>
            <a:ext cx="581251" cy="581251"/>
          </a:xfrm>
          <a:prstGeom prst="rect">
            <a:avLst/>
          </a:prstGeom>
        </p:spPr>
      </p:pic>
      <p:pic>
        <p:nvPicPr>
          <p:cNvPr id="17" name="Picture 8" descr="Lunette de sécurité sans monture pour visiteurs PC transparent SCOUT">
            <a:extLst>
              <a:ext uri="{FF2B5EF4-FFF2-40B4-BE49-F238E27FC236}">
                <a16:creationId xmlns:a16="http://schemas.microsoft.com/office/drawing/2014/main" id="{D4807984-76CA-FB72-58B8-FB7FBEEC0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8653" y="5012270"/>
            <a:ext cx="743151" cy="45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6" descr="Casquette de sécurité anti-heurt top short - Abisco casquette de sécurité  anti-heurt top short">
            <a:extLst>
              <a:ext uri="{FF2B5EF4-FFF2-40B4-BE49-F238E27FC236}">
                <a16:creationId xmlns:a16="http://schemas.microsoft.com/office/drawing/2014/main" id="{D9564DB8-B6B5-1E28-970D-84F6FE477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74949" y="5024700"/>
            <a:ext cx="620058" cy="47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01E1D273-FD96-0EAC-3A5A-90A8D906E371}"/>
              </a:ext>
            </a:extLst>
          </p:cNvPr>
          <p:cNvSpPr txBox="1"/>
          <p:nvPr/>
        </p:nvSpPr>
        <p:spPr>
          <a:xfrm>
            <a:off x="347613" y="7259530"/>
            <a:ext cx="6031272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342900" indent="-342900">
              <a:buBlip>
                <a:blip r:embed="rId3"/>
              </a:buBlip>
              <a:defRPr sz="200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pPr marL="360000" algn="just">
              <a:spcAft>
                <a:spcPts val="600"/>
              </a:spcAft>
              <a:defRPr/>
            </a:pPr>
            <a:r>
              <a:rPr lang="fr-FR" sz="1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le sol visible et solide </a:t>
            </a: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sur l’intégralité de votre zone d’intervention</a:t>
            </a:r>
            <a:endParaRPr lang="fr-FR" sz="1000" dirty="0">
              <a:solidFill>
                <a:srgbClr val="FF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0000" algn="just">
              <a:spcAft>
                <a:spcPts val="600"/>
              </a:spcAft>
              <a:defRPr/>
            </a:pP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Vérifier qu’un </a:t>
            </a:r>
            <a:r>
              <a:rPr lang="fr-FR" sz="1000" b="1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éclairage suffisant </a:t>
            </a: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soit disponible et prévoir un éclairage complémentaire. </a:t>
            </a:r>
          </a:p>
          <a:p>
            <a:pPr marL="360000" algn="just">
              <a:spcAft>
                <a:spcPts val="600"/>
              </a:spcAft>
              <a:defRPr/>
            </a:pPr>
            <a:r>
              <a:rPr lang="fr-FR" sz="10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En cas de risque de chute : utiliser un harnais et accrochez-vous à des points d’ancrage conforme et contrôlé annuellement</a:t>
            </a:r>
          </a:p>
          <a:p>
            <a:pPr marL="17100" indent="0" algn="just">
              <a:spcAft>
                <a:spcPts val="600"/>
              </a:spcAft>
              <a:buNone/>
              <a:defRPr/>
            </a:pPr>
            <a:endParaRPr lang="fr-FR" sz="1000" dirty="0"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89C92E83-961A-ABB7-4FAB-4E7602E42BD2}"/>
              </a:ext>
            </a:extLst>
          </p:cNvPr>
          <p:cNvGrpSpPr/>
          <p:nvPr/>
        </p:nvGrpSpPr>
        <p:grpSpPr>
          <a:xfrm>
            <a:off x="2434025" y="5782196"/>
            <a:ext cx="4213366" cy="1648262"/>
            <a:chOff x="295754" y="6581402"/>
            <a:chExt cx="4900766" cy="2039333"/>
          </a:xfrm>
        </p:grpSpPr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05B01862-C85A-2D57-ADAE-E2AF73C229E0}"/>
                </a:ext>
              </a:extLst>
            </p:cNvPr>
            <p:cNvCxnSpPr/>
            <p:nvPr/>
          </p:nvCxnSpPr>
          <p:spPr bwMode="auto">
            <a:xfrm>
              <a:off x="4937919" y="7840225"/>
              <a:ext cx="0" cy="2122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triangle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A992E753-D218-59D6-0040-64AA37D6E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064" y="7101897"/>
              <a:ext cx="708044" cy="720000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C8FF07E-883F-60A3-D7BC-C64E5E89E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2862" y="6834924"/>
              <a:ext cx="708044" cy="720000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49DD0624-05B0-FBD7-6CF6-893A19F1D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82862" y="7618672"/>
              <a:ext cx="708044" cy="720000"/>
            </a:xfrm>
            <a:prstGeom prst="rect">
              <a:avLst/>
            </a:prstGeom>
          </p:spPr>
        </p:pic>
        <p:pic>
          <p:nvPicPr>
            <p:cNvPr id="22" name="Image 21" descr="Une image contenant signe&#10;&#10;Description générée automatiquement">
              <a:extLst>
                <a:ext uri="{FF2B5EF4-FFF2-40B4-BE49-F238E27FC236}">
                  <a16:creationId xmlns:a16="http://schemas.microsoft.com/office/drawing/2014/main" id="{2687C59A-5734-5BD1-211F-FAE6829AD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7546" y="6880677"/>
              <a:ext cx="708044" cy="720000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1E3CB88D-E152-C365-E883-1F306CE9C97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241" y="7491673"/>
              <a:ext cx="708044" cy="720000"/>
            </a:xfrm>
            <a:prstGeom prst="rect">
              <a:avLst/>
            </a:prstGeom>
          </p:spPr>
        </p:pic>
        <p:pic>
          <p:nvPicPr>
            <p:cNvPr id="24" name="Image 23" descr="Une image contenant signe, blanc, bleu, rond&#10;&#10;Description générée automatiquement">
              <a:extLst>
                <a:ext uri="{FF2B5EF4-FFF2-40B4-BE49-F238E27FC236}">
                  <a16:creationId xmlns:a16="http://schemas.microsoft.com/office/drawing/2014/main" id="{C57B528C-B5C5-1DBD-FABA-9B7040097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01188" y="7491673"/>
              <a:ext cx="708044" cy="720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0365F1A-7C61-B3E3-CC39-4FD88A42406E}"/>
                </a:ext>
              </a:extLst>
            </p:cNvPr>
            <p:cNvSpPr/>
            <p:nvPr/>
          </p:nvSpPr>
          <p:spPr>
            <a:xfrm rot="16200000">
              <a:off x="1019577" y="7598199"/>
              <a:ext cx="1260000" cy="36000"/>
            </a:xfrm>
            <a:prstGeom prst="rect">
              <a:avLst/>
            </a:prstGeom>
            <a:solidFill>
              <a:srgbClr val="144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/>
                <a:t>,</a:t>
              </a:r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98D28D0-D25F-AC8E-2695-20C7875A9B7E}"/>
                </a:ext>
              </a:extLst>
            </p:cNvPr>
            <p:cNvSpPr/>
            <p:nvPr/>
          </p:nvSpPr>
          <p:spPr>
            <a:xfrm rot="16200000">
              <a:off x="2350999" y="7582980"/>
              <a:ext cx="1260000" cy="36001"/>
            </a:xfrm>
            <a:prstGeom prst="rect">
              <a:avLst/>
            </a:prstGeom>
            <a:solidFill>
              <a:srgbClr val="144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r-FR" dirty="0"/>
                <a:t>,</a:t>
              </a:r>
              <a:endParaRPr lang="en-US" dirty="0"/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69E8F2E2-9789-C25D-7519-5EFF6E0652F5}"/>
                </a:ext>
              </a:extLst>
            </p:cNvPr>
            <p:cNvSpPr txBox="1"/>
            <p:nvPr/>
          </p:nvSpPr>
          <p:spPr>
            <a:xfrm>
              <a:off x="295754" y="7830870"/>
              <a:ext cx="138550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>
                <a:buBlip>
                  <a:blip r:embed="rId3"/>
                </a:buBlip>
                <a:defRPr sz="200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defRPr>
              </a:lvl1pPr>
            </a:lstStyle>
            <a:p>
              <a:pPr marL="17100" indent="0" algn="ctr">
                <a:spcAft>
                  <a:spcPts val="600"/>
                </a:spcAft>
                <a:buNone/>
                <a:defRPr/>
              </a:pPr>
              <a:r>
                <a:rPr lang="fr-FR" sz="1000" dirty="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Utilisation du harnais Si &gt;6m sans plateau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2E7B5122-0A4B-4116-D8A3-A75F3BCE0BC9}"/>
                </a:ext>
              </a:extLst>
            </p:cNvPr>
            <p:cNvSpPr txBox="1"/>
            <p:nvPr/>
          </p:nvSpPr>
          <p:spPr>
            <a:xfrm>
              <a:off x="2654902" y="7102550"/>
              <a:ext cx="138550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>
                <a:buBlip>
                  <a:blip r:embed="rId3"/>
                </a:buBlip>
                <a:defRPr sz="200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defRPr>
              </a:lvl1pPr>
            </a:lstStyle>
            <a:p>
              <a:pPr marL="17100" indent="0" algn="ctr">
                <a:spcAft>
                  <a:spcPts val="600"/>
                </a:spcAft>
                <a:buNone/>
                <a:defRPr/>
              </a:pPr>
              <a:r>
                <a:rPr lang="fr-FR" sz="100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Crochet 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B043B216-F320-52BE-ABF4-FAC079C112C7}"/>
                </a:ext>
              </a:extLst>
            </p:cNvPr>
            <p:cNvSpPr txBox="1"/>
            <p:nvPr/>
          </p:nvSpPr>
          <p:spPr>
            <a:xfrm>
              <a:off x="3573641" y="8282181"/>
              <a:ext cx="1181561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>
                <a:buBlip>
                  <a:blip r:embed="rId3"/>
                </a:buBlip>
                <a:defRPr sz="200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defRPr>
              </a:lvl1pPr>
            </a:lstStyle>
            <a:p>
              <a:pPr marL="17100" indent="0" algn="ctr">
                <a:spcAft>
                  <a:spcPts val="600"/>
                </a:spcAft>
                <a:buNone/>
                <a:defRPr/>
              </a:pPr>
              <a:r>
                <a:rPr lang="fr-FR" sz="80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Système d’accroche pour main </a:t>
              </a:r>
            </a:p>
          </p:txBody>
        </p:sp>
        <p:cxnSp>
          <p:nvCxnSpPr>
            <p:cNvPr id="31" name="Connecteur droit 30">
              <a:extLst>
                <a:ext uri="{FF2B5EF4-FFF2-40B4-BE49-F238E27FC236}">
                  <a16:creationId xmlns:a16="http://schemas.microsoft.com/office/drawing/2014/main" id="{82A128FD-4C2B-920F-6F73-52539709D3F9}"/>
                </a:ext>
              </a:extLst>
            </p:cNvPr>
            <p:cNvCxnSpPr/>
            <p:nvPr/>
          </p:nvCxnSpPr>
          <p:spPr bwMode="auto">
            <a:xfrm>
              <a:off x="4884207" y="8082206"/>
              <a:ext cx="8467" cy="374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D4E9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Connecteur droit avec flèche 31">
              <a:extLst>
                <a:ext uri="{FF2B5EF4-FFF2-40B4-BE49-F238E27FC236}">
                  <a16:creationId xmlns:a16="http://schemas.microsoft.com/office/drawing/2014/main" id="{768BE786-B337-99CC-7198-ACA4A8FE1005}"/>
                </a:ext>
              </a:extLst>
            </p:cNvPr>
            <p:cNvCxnSpPr/>
            <p:nvPr/>
          </p:nvCxnSpPr>
          <p:spPr bwMode="auto">
            <a:xfrm flipH="1">
              <a:off x="4610100" y="8451458"/>
              <a:ext cx="28575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2D4E9D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E03FEB73-8F0F-3D82-CC3F-E465ACEA3582}"/>
                </a:ext>
              </a:extLst>
            </p:cNvPr>
            <p:cNvSpPr/>
            <p:nvPr/>
          </p:nvSpPr>
          <p:spPr bwMode="auto">
            <a:xfrm>
              <a:off x="4565830" y="7696328"/>
              <a:ext cx="213654" cy="184468"/>
            </a:xfrm>
            <a:prstGeom prst="ellipse">
              <a:avLst/>
            </a:prstGeom>
            <a:noFill/>
            <a:ln w="9525" cap="flat" cmpd="sng" algn="ctr">
              <a:solidFill>
                <a:srgbClr val="2D4E9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7778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fr-FR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F88911D4-2042-3A1C-CC32-350908850BA6}"/>
                </a:ext>
              </a:extLst>
            </p:cNvPr>
            <p:cNvCxnSpPr/>
            <p:nvPr/>
          </p:nvCxnSpPr>
          <p:spPr bwMode="auto">
            <a:xfrm>
              <a:off x="3706913" y="7231594"/>
              <a:ext cx="0" cy="29348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D4E9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8FBD9ED0-AB11-6104-643E-EE49766ECC3A}"/>
                </a:ext>
              </a:extLst>
            </p:cNvPr>
            <p:cNvCxnSpPr/>
            <p:nvPr/>
          </p:nvCxnSpPr>
          <p:spPr bwMode="auto">
            <a:xfrm flipH="1">
              <a:off x="3573586" y="7236472"/>
              <a:ext cx="133305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2D4E9D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82FE237F-23AF-FA93-2061-EEC2C6602927}"/>
                </a:ext>
              </a:extLst>
            </p:cNvPr>
            <p:cNvSpPr txBox="1"/>
            <p:nvPr/>
          </p:nvSpPr>
          <p:spPr>
            <a:xfrm>
              <a:off x="4281229" y="6581402"/>
              <a:ext cx="91529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342900" indent="-342900">
                <a:buBlip>
                  <a:blip r:embed="rId3"/>
                </a:buBlip>
                <a:defRPr sz="2000">
                  <a:ln w="0"/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defRPr>
              </a:lvl1pPr>
            </a:lstStyle>
            <a:p>
              <a:pPr marL="17100" indent="0" algn="ctr">
                <a:spcAft>
                  <a:spcPts val="600"/>
                </a:spcAft>
                <a:buNone/>
                <a:defRPr/>
              </a:pPr>
              <a:r>
                <a:rPr lang="fr-FR" sz="1000"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Trappe de comble </a:t>
              </a:r>
            </a:p>
          </p:txBody>
        </p: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EB060BF6-1B6D-241B-570F-DDD436EFF862}"/>
                </a:ext>
              </a:extLst>
            </p:cNvPr>
            <p:cNvCxnSpPr/>
            <p:nvPr/>
          </p:nvCxnSpPr>
          <p:spPr bwMode="auto">
            <a:xfrm>
              <a:off x="4229380" y="6726307"/>
              <a:ext cx="258484" cy="76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2D4E9D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3C1C21E6-2A8B-43CF-5D46-84A3EBE13D0A}"/>
                </a:ext>
              </a:extLst>
            </p:cNvPr>
            <p:cNvCxnSpPr/>
            <p:nvPr/>
          </p:nvCxnSpPr>
          <p:spPr bwMode="auto">
            <a:xfrm>
              <a:off x="4229380" y="6721688"/>
              <a:ext cx="0" cy="2004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2D4E9D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40" name="Image 7" descr="Une image contenant automate&#10;&#10;Description générée automatiquement">
            <a:extLst>
              <a:ext uri="{FF2B5EF4-FFF2-40B4-BE49-F238E27FC236}">
                <a16:creationId xmlns:a16="http://schemas.microsoft.com/office/drawing/2014/main" id="{918FD970-CE61-86BE-86C0-18333586F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13931" y="7660392"/>
            <a:ext cx="421044" cy="708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Image 52">
            <a:extLst>
              <a:ext uri="{FF2B5EF4-FFF2-40B4-BE49-F238E27FC236}">
                <a16:creationId xmlns:a16="http://schemas.microsoft.com/office/drawing/2014/main" id="{16972BF3-7FFD-FB5D-A798-7E64053AB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5530" y="7983466"/>
            <a:ext cx="404177" cy="402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Image 8">
            <a:extLst>
              <a:ext uri="{FF2B5EF4-FFF2-40B4-BE49-F238E27FC236}">
                <a16:creationId xmlns:a16="http://schemas.microsoft.com/office/drawing/2014/main" id="{ADEF9B1A-6AED-7100-6084-08CAAA640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948" y="6505514"/>
            <a:ext cx="533017" cy="494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8E994AC-3A9C-8765-4F9F-177D0655A085}"/>
              </a:ext>
            </a:extLst>
          </p:cNvPr>
          <p:cNvPicPr>
            <a:picLocks noChangeAspect="1"/>
          </p:cNvPicPr>
          <p:nvPr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2660" y="6626639"/>
            <a:ext cx="351203" cy="32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9651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3091</Words>
  <Application>Microsoft Office PowerPoint</Application>
  <PresentationFormat>Affichage à l'écran (4:3)</PresentationFormat>
  <Paragraphs>320</Paragraphs>
  <Slides>10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7" baseType="lpstr">
      <vt:lpstr>Arial</vt:lpstr>
      <vt:lpstr>Arial,Sans-Serif</vt:lpstr>
      <vt:lpstr>Calibri</vt:lpstr>
      <vt:lpstr>Symbol</vt:lpstr>
      <vt:lpstr>Times New Roman</vt:lpstr>
      <vt:lpstr>Wingdings</vt:lpstr>
      <vt:lpstr>Thème Office</vt:lpstr>
      <vt:lpstr>Présentation PowerPoint</vt:lpstr>
      <vt:lpstr>Travail en hauteur Matériel adapté de travail en hauteur</vt:lpstr>
      <vt:lpstr>Travail en hauteur Travail avec un EPI antichute</vt:lpstr>
      <vt:lpstr>Travail en hauteur Travail à la Nacelle / PEMP</vt:lpstr>
      <vt:lpstr>Travail en hauteur Travail sur échafaudage Fixe – roulant - Teletower</vt:lpstr>
      <vt:lpstr>Travail en hauteur Travail sur escabeau – utilisation d’une échelle</vt:lpstr>
      <vt:lpstr>Travail en hauteur Travail sur escabeau – utilisation d’une échelle</vt:lpstr>
      <vt:lpstr>Travail en hauteur Equipements de manutention sur échelle ou escabeau</vt:lpstr>
      <vt:lpstr>Travail en hauteur Intervention dans les combles</vt:lpstr>
      <vt:lpstr>Travail en hauteur Intervention en toiture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Giblaine, Anais           UTC CCS</dc:creator>
  <cp:lastModifiedBy>LACHAUME, Veronique</cp:lastModifiedBy>
  <cp:revision>79</cp:revision>
  <dcterms:created xsi:type="dcterms:W3CDTF">2017-01-04T15:17:33Z</dcterms:created>
  <dcterms:modified xsi:type="dcterms:W3CDTF">2024-10-14T07:18:28Z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2024-08-23T12:44:01Z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47995fc2-1f56-47ce-9137-a87caef4be74</vt:lpwstr>
  </property>
  <property fmtid="{D5CDD505-2E9C-101B-9397-08002B2CF9AE}" pid="7" name="MSIP_Label_defa4170-0d19-0005-0004-bc88714345d2_ActionId">
    <vt:lpwstr>02fc9298-8d51-4fd7-aa1a-c945f081fce5</vt:lpwstr>
  </property>
  <property fmtid="{D5CDD505-2E9C-101B-9397-08002B2CF9AE}" pid="8" name="MSIP_Label_defa4170-0d19-0005-0004-bc88714345d2_ContentBits">
    <vt:lpwstr>0</vt:lpwstr>
  </property>
</Properties>
</file>